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18" r:id="rId3"/>
    <p:sldId id="319" r:id="rId5"/>
    <p:sldId id="339" r:id="rId6"/>
    <p:sldId id="347" r:id="rId7"/>
    <p:sldId id="342" r:id="rId8"/>
    <p:sldId id="324" r:id="rId9"/>
    <p:sldId id="322" r:id="rId10"/>
    <p:sldId id="367" r:id="rId11"/>
    <p:sldId id="325" r:id="rId12"/>
    <p:sldId id="326" r:id="rId13"/>
    <p:sldId id="294" r:id="rId14"/>
    <p:sldId id="329" r:id="rId15"/>
    <p:sldId id="314" r:id="rId16"/>
    <p:sldId id="369" r:id="rId17"/>
    <p:sldId id="316" r:id="rId18"/>
    <p:sldId id="290" r:id="rId19"/>
    <p:sldId id="33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il pradhan" initials="ap" lastIdx="1" clrIdx="0"/>
  <p:cmAuthor id="2" name="Bernie Tuch" initials="B" lastIdx="58" clrIdx="1"/>
  <p:cmAuthor id="3" name="Megan Munsie" initials="M" lastIdx="17"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AFAFA"/>
    <a:srgbClr val="E3E7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94660"/>
  </p:normalViewPr>
  <p:slideViewPr>
    <p:cSldViewPr snapToGrid="0">
      <p:cViewPr varScale="1">
        <p:scale>
          <a:sx n="71" d="100"/>
          <a:sy n="71" d="100"/>
        </p:scale>
        <p:origin x="336" y="104"/>
      </p:cViewPr>
      <p:guideLst/>
    </p:cSldViewPr>
  </p:slideViewPr>
  <p:notesTextViewPr>
    <p:cViewPr>
      <p:scale>
        <a:sx n="1" d="1"/>
        <a:sy n="1" d="1"/>
      </p:scale>
      <p:origin x="0" y="0"/>
    </p:cViewPr>
  </p:notesTextViewPr>
  <p:sorterViewPr>
    <p:cViewPr>
      <p:scale>
        <a:sx n="100" d="100"/>
        <a:sy n="100" d="100"/>
      </p:scale>
      <p:origin x="0" y="-970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B1210-FB11-434E-8EB6-A63D50554D0D}"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9F6A3C-00ED-4838-8274-AE8D6D7558A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64"/>
        <p:cNvGrpSpPr/>
        <p:nvPr/>
      </p:nvGrpSpPr>
      <p:grpSpPr>
        <a:xfrm>
          <a:off x="0" y="0"/>
          <a:ext cx="0" cy="0"/>
          <a:chOff x="0" y="0"/>
          <a:chExt cx="0" cy="0"/>
        </a:xfrm>
      </p:grpSpPr>
      <p:sp>
        <p:nvSpPr>
          <p:cNvPr id="165" name="Google Shape;165;p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6" name="Google Shape;166;p1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0" name="Shape 260"/>
        <p:cNvGrpSpPr/>
        <p:nvPr/>
      </p:nvGrpSpPr>
      <p:grpSpPr>
        <a:xfrm>
          <a:off x="0" y="0"/>
          <a:ext cx="0" cy="0"/>
          <a:chOff x="0" y="0"/>
          <a:chExt cx="0" cy="0"/>
        </a:xfrm>
      </p:grpSpPr>
      <p:sp>
        <p:nvSpPr>
          <p:cNvPr id="261" name="Google Shape;261;p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2" name="Google Shape;262;p2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7" name="Shape 267"/>
        <p:cNvGrpSpPr/>
        <p:nvPr/>
      </p:nvGrpSpPr>
      <p:grpSpPr>
        <a:xfrm>
          <a:off x="0" y="0"/>
          <a:ext cx="0" cy="0"/>
          <a:chOff x="0" y="0"/>
          <a:chExt cx="0" cy="0"/>
        </a:xfrm>
      </p:grpSpPr>
      <p:sp>
        <p:nvSpPr>
          <p:cNvPr id="268" name="Google Shape;268;p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9" name="Google Shape;269;p2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 name="Shape 172"/>
        <p:cNvGrpSpPr/>
        <p:nvPr/>
      </p:nvGrpSpPr>
      <p:grpSpPr>
        <a:xfrm>
          <a:off x="0" y="0"/>
          <a:ext cx="0" cy="0"/>
          <a:chOff x="0" y="0"/>
          <a:chExt cx="0" cy="0"/>
        </a:xfrm>
      </p:grpSpPr>
      <p:sp>
        <p:nvSpPr>
          <p:cNvPr id="173" name="Google Shape;173;p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Calibri" panose="020F0502020204030204" charset="0"/>
                <a:ea typeface="Times New Roman" panose="02020603050405020304"/>
                <a:cs typeface="Calibri" panose="020F0502020204030204" charset="0"/>
                <a:sym typeface="Times New Roman" panose="02020603050405020304"/>
              </a:rPr>
              <a:t>A nucleotide consists of</a:t>
            </a:r>
            <a:endParaRPr lang="en-US">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R="0" lvl="0" indent="0" algn="l" rtl="0">
              <a:spcBef>
                <a:spcPts val="0"/>
              </a:spcBef>
              <a:spcAft>
                <a:spcPts val="0"/>
              </a:spcAft>
              <a:buClr>
                <a:srgbClr val="222222"/>
              </a:buClr>
              <a:buSzPts val="2000"/>
              <a:buFont typeface="Noto Sans Symbols"/>
              <a:buNone/>
            </a:pPr>
            <a:endParaRPr lang="en-US">
              <a:solidFill>
                <a:srgbClr val="222222"/>
              </a:solidFill>
              <a:latin typeface="Times New Roman" panose="02020603050405020304"/>
              <a:ea typeface="Times New Roman" panose="02020603050405020304"/>
              <a:cs typeface="Times New Roman" panose="02020603050405020304"/>
              <a:sym typeface="Times New Roman" panose="02020603050405020304"/>
            </a:endParaRPr>
          </a:p>
          <a:p>
            <a:pPr marR="0" lvl="0" indent="0" algn="l" rtl="0">
              <a:spcBef>
                <a:spcPts val="0"/>
              </a:spcBef>
              <a:spcAft>
                <a:spcPts val="0"/>
              </a:spcAft>
              <a:buClr>
                <a:srgbClr val="222222"/>
              </a:buClr>
              <a:buSzPts val="2000"/>
              <a:buFont typeface="Noto Sans Symbols"/>
              <a:buNone/>
            </a:pPr>
            <a:r>
              <a:rPr lang="en-US">
                <a:solidFill>
                  <a:srgbClr val="222222"/>
                </a:solidFill>
                <a:latin typeface="Times New Roman" panose="02020603050405020304"/>
                <a:ea typeface="Times New Roman" panose="02020603050405020304"/>
                <a:cs typeface="Times New Roman" panose="02020603050405020304"/>
                <a:sym typeface="Times New Roman" panose="02020603050405020304"/>
              </a:rPr>
              <a:t>Nitrogenous Base. </a:t>
            </a:r>
            <a:endParaRPr b="0" i="0">
              <a:solidFill>
                <a:srgbClr val="222222"/>
              </a:solidFill>
              <a:latin typeface="Times New Roman" panose="02020603050405020304"/>
              <a:ea typeface="Times New Roman" panose="02020603050405020304"/>
              <a:cs typeface="Times New Roman" panose="02020603050405020304"/>
              <a:sym typeface="Times New Roman" panose="02020603050405020304"/>
            </a:endParaRPr>
          </a:p>
          <a:p>
            <a:pPr marR="0" lvl="0" indent="0" algn="l" rtl="0">
              <a:spcBef>
                <a:spcPts val="0"/>
              </a:spcBef>
              <a:spcAft>
                <a:spcPts val="0"/>
              </a:spcAft>
              <a:buClr>
                <a:srgbClr val="222222"/>
              </a:buClr>
              <a:buSzPts val="2000"/>
              <a:buFont typeface="Noto Sans Symbols"/>
              <a:buNone/>
            </a:pPr>
            <a:r>
              <a:rPr lang="en-US">
                <a:solidFill>
                  <a:srgbClr val="222222"/>
                </a:solidFill>
                <a:latin typeface="Times New Roman" panose="02020603050405020304"/>
                <a:ea typeface="Times New Roman" panose="02020603050405020304"/>
                <a:cs typeface="Times New Roman" panose="02020603050405020304"/>
                <a:sym typeface="Times New Roman" panose="02020603050405020304"/>
              </a:rPr>
              <a:t>Pentose Sugar. In DNA, the sugar is 2'-deoxyribose. ...</a:t>
            </a:r>
            <a:endParaRPr b="0" i="0">
              <a:solidFill>
                <a:srgbClr val="222222"/>
              </a:solidFill>
              <a:latin typeface="Times New Roman" panose="02020603050405020304"/>
              <a:ea typeface="Times New Roman" panose="02020603050405020304"/>
              <a:cs typeface="Times New Roman" panose="02020603050405020304"/>
              <a:sym typeface="Times New Roman" panose="02020603050405020304"/>
            </a:endParaRPr>
          </a:p>
          <a:p>
            <a:pPr marR="0" lvl="0" indent="0" algn="l" rtl="0">
              <a:spcBef>
                <a:spcPts val="0"/>
              </a:spcBef>
              <a:spcAft>
                <a:spcPts val="0"/>
              </a:spcAft>
              <a:buClr>
                <a:srgbClr val="222222"/>
              </a:buClr>
              <a:buSzPts val="2000"/>
              <a:buFont typeface="Noto Sans Symbols"/>
              <a:buNone/>
            </a:pPr>
            <a:r>
              <a:rPr lang="en-US">
                <a:solidFill>
                  <a:srgbClr val="222222"/>
                </a:solidFill>
                <a:latin typeface="Times New Roman" panose="02020603050405020304"/>
                <a:ea typeface="Times New Roman" panose="02020603050405020304"/>
                <a:cs typeface="Times New Roman" panose="02020603050405020304"/>
                <a:sym typeface="Times New Roman" panose="02020603050405020304"/>
              </a:rPr>
              <a:t>Phosphate Group. A single phosphate group is PO</a:t>
            </a:r>
            <a:r>
              <a:rPr lang="en-US" baseline="-25000">
                <a:solidFill>
                  <a:srgbClr val="222222"/>
                </a:solidFill>
                <a:latin typeface="Times New Roman" panose="02020603050405020304"/>
                <a:ea typeface="Times New Roman" panose="02020603050405020304"/>
                <a:cs typeface="Times New Roman" panose="02020603050405020304"/>
                <a:sym typeface="Times New Roman" panose="02020603050405020304"/>
              </a:rPr>
              <a:t>4</a:t>
            </a:r>
            <a:r>
              <a:rPr lang="en-US" baseline="30000">
                <a:solidFill>
                  <a:srgbClr val="222222"/>
                </a:solidFill>
                <a:latin typeface="Times New Roman" panose="02020603050405020304"/>
                <a:ea typeface="Times New Roman" panose="02020603050405020304"/>
                <a:cs typeface="Times New Roman" panose="02020603050405020304"/>
                <a:sym typeface="Times New Roman" panose="02020603050405020304"/>
              </a:rPr>
              <a:t>3-</a:t>
            </a:r>
            <a:r>
              <a:rPr lang="en-US">
                <a:solidFill>
                  <a:srgbClr val="222222"/>
                </a:solidFill>
                <a:latin typeface="Times New Roman" panose="02020603050405020304"/>
                <a:ea typeface="Times New Roman" panose="02020603050405020304"/>
                <a:cs typeface="Times New Roman" panose="02020603050405020304"/>
                <a:sym typeface="Times New Roman" panose="02020603050405020304"/>
              </a:rPr>
              <a:t>.</a:t>
            </a:r>
            <a:endParaRPr b="0" i="0">
              <a:solidFill>
                <a:srgbClr val="22222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p:txBody>
      </p:sp>
      <p:sp>
        <p:nvSpPr>
          <p:cNvPr id="174" name="Google Shape;174;p1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0" marR="0" lvl="0" indent="0" algn="l" rtl="0">
              <a:spcBef>
                <a:spcPts val="0"/>
              </a:spcBef>
              <a:spcAft>
                <a:spcPts val="0"/>
              </a:spcAft>
              <a:buNone/>
            </a:pPr>
            <a:r>
              <a:rPr lang="en-US">
                <a:solidFill>
                  <a:srgbClr val="222222"/>
                </a:solidFill>
                <a:latin typeface="Times New Roman" panose="02020603050405020304"/>
                <a:ea typeface="Times New Roman" panose="02020603050405020304"/>
                <a:cs typeface="Times New Roman" panose="02020603050405020304"/>
                <a:sym typeface="Times New Roman" panose="02020603050405020304"/>
              </a:rPr>
              <a:t>There are are the two categories of nitrogenous bases</a:t>
            </a:r>
            <a:endParaRPr b="0" i="0">
              <a:solidFill>
                <a:srgbClr val="222222"/>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l" rtl="0">
              <a:spcBef>
                <a:spcPts val="0"/>
              </a:spcBef>
              <a:spcAft>
                <a:spcPts val="0"/>
              </a:spcAft>
              <a:buClr>
                <a:srgbClr val="222222"/>
              </a:buClr>
              <a:buSzPts val="2400"/>
              <a:buFont typeface="Noto Sans Symbols"/>
              <a:buChar char="❑"/>
            </a:pPr>
            <a:r>
              <a:rPr lang="en-US">
                <a:solidFill>
                  <a:srgbClr val="222222"/>
                </a:solidFill>
                <a:latin typeface="Times New Roman" panose="02020603050405020304"/>
                <a:ea typeface="Times New Roman" panose="02020603050405020304"/>
                <a:cs typeface="Times New Roman" panose="02020603050405020304"/>
                <a:sym typeface="Times New Roman" panose="02020603050405020304"/>
              </a:rPr>
              <a:t>Purines : </a:t>
            </a: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adenine</a:t>
            </a:r>
            <a:r>
              <a:rPr lang="en-US">
                <a:solidFill>
                  <a:srgbClr val="222222"/>
                </a:solidFill>
                <a:latin typeface="Times New Roman" panose="02020603050405020304"/>
                <a:ea typeface="Times New Roman" panose="02020603050405020304"/>
                <a:cs typeface="Times New Roman" panose="02020603050405020304"/>
                <a:sym typeface="Times New Roman" panose="02020603050405020304"/>
              </a:rPr>
              <a:t> &amp;</a:t>
            </a: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 guanine</a:t>
            </a:r>
            <a:endParaRPr b="0" i="0">
              <a:solidFill>
                <a:srgbClr val="222222"/>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l" rtl="0">
              <a:spcBef>
                <a:spcPts val="0"/>
              </a:spcBef>
              <a:spcAft>
                <a:spcPts val="0"/>
              </a:spcAft>
              <a:buClr>
                <a:srgbClr val="222222"/>
              </a:buClr>
              <a:buSzPts val="2400"/>
              <a:buFont typeface="Noto Sans Symbols"/>
              <a:buChar char="❑"/>
            </a:pPr>
            <a:r>
              <a:rPr lang="en-US">
                <a:solidFill>
                  <a:srgbClr val="222222"/>
                </a:solidFill>
                <a:latin typeface="Times New Roman" panose="02020603050405020304"/>
                <a:ea typeface="Times New Roman" panose="02020603050405020304"/>
                <a:cs typeface="Times New Roman" panose="02020603050405020304"/>
                <a:sym typeface="Times New Roman" panose="02020603050405020304"/>
              </a:rPr>
              <a:t>Pyrimidines: </a:t>
            </a: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cytosine,</a:t>
            </a:r>
            <a:r>
              <a:rPr lang="en-US">
                <a:solidFill>
                  <a:srgbClr val="222222"/>
                </a:solidFill>
                <a:latin typeface="Times New Roman" panose="02020603050405020304"/>
                <a:ea typeface="Times New Roman" panose="02020603050405020304"/>
                <a:cs typeface="Times New Roman" panose="02020603050405020304"/>
                <a:sym typeface="Times New Roman" panose="02020603050405020304"/>
              </a:rPr>
              <a:t> </a:t>
            </a: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thymine &amp; uracil</a:t>
            </a:r>
            <a:r>
              <a:rPr lang="en-US">
                <a:solidFill>
                  <a:srgbClr val="222222"/>
                </a:solidFill>
                <a:latin typeface="Times New Roman" panose="02020603050405020304"/>
                <a:ea typeface="Times New Roman" panose="02020603050405020304"/>
                <a:cs typeface="Times New Roman" panose="02020603050405020304"/>
                <a:sym typeface="Times New Roman" panose="02020603050405020304"/>
              </a:rPr>
              <a:t> </a:t>
            </a:r>
            <a:endParaRPr b="0" i="0">
              <a:solidFill>
                <a:srgbClr val="222222"/>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endParaRPr>
              <a:solidFill>
                <a:srgbClr val="222222"/>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US" b="1">
                <a:solidFill>
                  <a:schemeClr val="dk1"/>
                </a:solidFill>
                <a:latin typeface="Times New Roman" panose="02020603050405020304"/>
                <a:ea typeface="Times New Roman" panose="02020603050405020304"/>
                <a:cs typeface="Times New Roman" panose="02020603050405020304"/>
                <a:sym typeface="Times New Roman" panose="02020603050405020304"/>
              </a:rPr>
              <a:t>Nitrogenous bases in DNA and RNA</a:t>
            </a:r>
            <a:endParaRPr b="1">
              <a:solidFill>
                <a:srgbClr val="222222"/>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l" rtl="0">
              <a:spcBef>
                <a:spcPts val="0"/>
              </a:spcBef>
              <a:spcAft>
                <a:spcPts val="0"/>
              </a:spcAft>
              <a:buClr>
                <a:schemeClr val="dk1"/>
              </a:buClr>
              <a:buSzPts val="2400"/>
              <a:buFont typeface="Noto Sans Symbols"/>
              <a:buChar char="❑"/>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In  DNA are adenine (A), guanine (G), cytosine  (C) and thymine (T).</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l" rtl="0">
              <a:spcBef>
                <a:spcPts val="0"/>
              </a:spcBef>
              <a:spcAft>
                <a:spcPts val="0"/>
              </a:spcAft>
              <a:buClr>
                <a:schemeClr val="dk1"/>
              </a:buClr>
              <a:buSzPts val="2400"/>
              <a:buFont typeface="Noto Sans Symbols"/>
              <a:buChar char="❑"/>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In RNA, are adenine (A), guanine (G), cytosine  (C) and uracil (U) the only differing nitrogenous base</a:t>
            </a:r>
            <a:endParaRPr lang="en-US">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l" rtl="0">
              <a:spcBef>
                <a:spcPts val="0"/>
              </a:spcBef>
              <a:spcAft>
                <a:spcPts val="0"/>
              </a:spcAft>
              <a:buClr>
                <a:schemeClr val="dk1"/>
              </a:buClr>
              <a:buSzPts val="2400"/>
              <a:buFont typeface="Noto Sans Symbols"/>
              <a:buChar char="❑"/>
            </a:pPr>
            <a:endParaRPr lang="en-US">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R="0" lvl="0" indent="0" algn="just" rtl="0">
              <a:spcBef>
                <a:spcPts val="0"/>
              </a:spcBef>
              <a:spcAft>
                <a:spcPts val="0"/>
              </a:spcAft>
              <a:buClr>
                <a:schemeClr val="dk1"/>
              </a:buClr>
              <a:buSzPts val="2400"/>
              <a:buFont typeface="Noto Sans Symbols"/>
              <a:buNone/>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The sugar present in a molecule of DNA is deoxyribose</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R="0" lvl="0" indent="0" algn="just" rtl="0">
              <a:spcBef>
                <a:spcPts val="0"/>
              </a:spcBef>
              <a:spcAft>
                <a:spcPts val="0"/>
              </a:spcAft>
              <a:buClr>
                <a:schemeClr val="dk1"/>
              </a:buClr>
              <a:buSzPts val="2400"/>
              <a:buFont typeface="Noto Sans Symbols"/>
              <a:buNone/>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The sugar present in a RNA molecule is ribose,</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spcBef>
                <a:spcPts val="0"/>
              </a:spcBef>
              <a:spcAft>
                <a:spcPts val="0"/>
              </a:spcAft>
              <a:buNone/>
            </a:pPr>
            <a:endParaRPr>
              <a:solidFill>
                <a:schemeClr val="dk1"/>
              </a:solidFill>
              <a:latin typeface="Calibri" panose="020F0502020204030204"/>
              <a:ea typeface="Calibri" panose="020F0502020204030204"/>
              <a:cs typeface="Calibri" panose="020F0502020204030204"/>
              <a:sym typeface="Calibri" panose="020F0502020204030204"/>
            </a:endParaRPr>
          </a:p>
          <a:p>
            <a:pPr marR="0" lvl="0" indent="0" algn="l" rtl="0">
              <a:spcBef>
                <a:spcPts val="0"/>
              </a:spcBef>
              <a:spcAft>
                <a:spcPts val="0"/>
              </a:spcAft>
              <a:buClr>
                <a:schemeClr val="dk1"/>
              </a:buClr>
              <a:buSzPts val="2400"/>
              <a:buFont typeface="Noto Sans Symbols"/>
              <a:buNone/>
            </a:pP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 name="Shape 211"/>
        <p:cNvGrpSpPr/>
        <p:nvPr/>
      </p:nvGrpSpPr>
      <p:grpSpPr>
        <a:xfrm>
          <a:off x="0" y="0"/>
          <a:ext cx="0" cy="0"/>
          <a:chOff x="0" y="0"/>
          <a:chExt cx="0" cy="0"/>
        </a:xfrm>
      </p:grpSpPr>
      <p:sp>
        <p:nvSpPr>
          <p:cNvPr id="212" name="Google Shape;212;p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t>In DNA and RNA, the phosphodiester bond is the linkage between the 3' carbon atom of one sugar molecule and the 5' carbon atom of another, deoxyribose in DNA and ribose in RNA. Strong covalent bonds form between the phosphate group and two 5-carbon ring carbohydrates (pentoses) over two ester bonds.</a:t>
            </a:r>
          </a:p>
        </p:txBody>
      </p:sp>
      <p:sp>
        <p:nvSpPr>
          <p:cNvPr id="213" name="Google Shape;213;p1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4" name="Shape 224"/>
        <p:cNvGrpSpPr/>
        <p:nvPr/>
      </p:nvGrpSpPr>
      <p:grpSpPr>
        <a:xfrm>
          <a:off x="0" y="0"/>
          <a:ext cx="0" cy="0"/>
          <a:chOff x="0" y="0"/>
          <a:chExt cx="0" cy="0"/>
        </a:xfrm>
      </p:grpSpPr>
      <p:sp>
        <p:nvSpPr>
          <p:cNvPr id="225" name="Google Shape;225;p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26" name="Google Shape;226;p1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9" name="Shape 199"/>
        <p:cNvGrpSpPr/>
        <p:nvPr/>
      </p:nvGrpSpPr>
      <p:grpSpPr>
        <a:xfrm>
          <a:off x="0" y="0"/>
          <a:ext cx="0" cy="0"/>
          <a:chOff x="0" y="0"/>
          <a:chExt cx="0" cy="0"/>
        </a:xfrm>
      </p:grpSpPr>
      <p:sp>
        <p:nvSpPr>
          <p:cNvPr id="200" name="Google Shape;200;p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1" name="Google Shape;201;p1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p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7" name="Google Shape;247;p2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0" name="Shape 230"/>
        <p:cNvGrpSpPr/>
        <p:nvPr/>
      </p:nvGrpSpPr>
      <p:grpSpPr>
        <a:xfrm>
          <a:off x="0" y="0"/>
          <a:ext cx="0" cy="0"/>
          <a:chOff x="0" y="0"/>
          <a:chExt cx="0" cy="0"/>
        </a:xfrm>
      </p:grpSpPr>
      <p:sp>
        <p:nvSpPr>
          <p:cNvPr id="231" name="Google Shape;231;p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32" name="Google Shape;232;p2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7" name="Shape 237"/>
        <p:cNvGrpSpPr/>
        <p:nvPr/>
      </p:nvGrpSpPr>
      <p:grpSpPr>
        <a:xfrm>
          <a:off x="0" y="0"/>
          <a:ext cx="0" cy="0"/>
          <a:chOff x="0" y="0"/>
          <a:chExt cx="0" cy="0"/>
        </a:xfrm>
      </p:grpSpPr>
      <p:sp>
        <p:nvSpPr>
          <p:cNvPr id="238" name="Google Shape;238;p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39" name="Google Shape;239;p2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576B8A2-20B0-4B81-85BD-0409082250E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E3EC6D-2617-4B2A-A86D-FDB67F0A36C0}"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576B8A2-20B0-4B81-85BD-0409082250E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E3EC6D-2617-4B2A-A86D-FDB67F0A36C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576B8A2-20B0-4B81-85BD-0409082250E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E3EC6D-2617-4B2A-A86D-FDB67F0A36C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576B8A2-20B0-4B81-85BD-0409082250E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E3EC6D-2617-4B2A-A86D-FDB67F0A36C0}"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576B8A2-20B0-4B81-85BD-0409082250E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E3EC6D-2617-4B2A-A86D-FDB67F0A36C0}"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576B8A2-20B0-4B81-85BD-0409082250E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E3EC6D-2617-4B2A-A86D-FDB67F0A36C0}"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576B8A2-20B0-4B81-85BD-0409082250E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E3EC6D-2617-4B2A-A86D-FDB67F0A36C0}"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576B8A2-20B0-4B81-85BD-0409082250E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E3EC6D-2617-4B2A-A86D-FDB67F0A36C0}"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76B8A2-20B0-4B81-85BD-0409082250E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E3EC6D-2617-4B2A-A86D-FDB67F0A36C0}"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576B8A2-20B0-4B81-85BD-0409082250E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E3EC6D-2617-4B2A-A86D-FDB67F0A36C0}"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576B8A2-20B0-4B81-85BD-0409082250E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E3EC6D-2617-4B2A-A86D-FDB67F0A36C0}"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76B8A2-20B0-4B81-85BD-0409082250E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E3EC6D-2617-4B2A-A86D-FDB67F0A36C0}"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20.GI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23.jpeg"/><Relationship Id="rId1" Type="http://schemas.openxmlformats.org/officeDocument/2006/relationships/image" Target="../media/image22.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image" Target="../media/image24.jpe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67" name="Shape 167"/>
        <p:cNvGrpSpPr/>
        <p:nvPr/>
      </p:nvGrpSpPr>
      <p:grpSpPr>
        <a:xfrm>
          <a:off x="0" y="0"/>
          <a:ext cx="0" cy="0"/>
          <a:chOff x="0" y="0"/>
          <a:chExt cx="0" cy="0"/>
        </a:xfrm>
      </p:grpSpPr>
      <p:sp>
        <p:nvSpPr>
          <p:cNvPr id="168" name="Google Shape;168;p24"/>
          <p:cNvSpPr txBox="1"/>
          <p:nvPr/>
        </p:nvSpPr>
        <p:spPr>
          <a:xfrm>
            <a:off x="722630" y="1280160"/>
            <a:ext cx="5678805" cy="5285105"/>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50000"/>
              </a:lnSpc>
              <a:spcBef>
                <a:spcPts val="0"/>
              </a:spcBef>
              <a:spcAft>
                <a:spcPts val="0"/>
              </a:spcAft>
              <a:buClr>
                <a:schemeClr val="dk1"/>
              </a:buClr>
              <a:buSzPts val="3200"/>
              <a:buFont typeface="Arial" panose="020B0604020202020204"/>
              <a:buChar char="•"/>
            </a:pPr>
            <a:r>
              <a:rPr lang="en-US" sz="2800">
                <a:solidFill>
                  <a:schemeClr val="dk1"/>
                </a:solidFill>
                <a:latin typeface="Calibri" panose="020F0502020204030204" charset="0"/>
                <a:ea typeface="Times New Roman" panose="02020603050405020304"/>
                <a:cs typeface="Calibri" panose="020F0502020204030204" charset="0"/>
                <a:sym typeface="Times New Roman" panose="02020603050405020304"/>
              </a:rPr>
              <a:t>Nucleic acid are large biological molecules essential for life. </a:t>
            </a:r>
            <a:endParaRPr sz="2800">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285750" marR="0" lvl="0" indent="-285750" algn="just" rtl="0">
              <a:lnSpc>
                <a:spcPct val="150000"/>
              </a:lnSpc>
              <a:spcBef>
                <a:spcPts val="0"/>
              </a:spcBef>
              <a:spcAft>
                <a:spcPts val="0"/>
              </a:spcAft>
              <a:buClr>
                <a:schemeClr val="dk1"/>
              </a:buClr>
              <a:buSzPts val="3200"/>
              <a:buFont typeface="Arial" panose="020B0604020202020204"/>
              <a:buChar char="•"/>
            </a:pPr>
            <a:r>
              <a:rPr lang="en-US" sz="2800">
                <a:solidFill>
                  <a:schemeClr val="dk1"/>
                </a:solidFill>
                <a:latin typeface="Calibri" panose="020F0502020204030204" charset="0"/>
                <a:ea typeface="Times New Roman" panose="02020603050405020304"/>
                <a:cs typeface="Calibri" panose="020F0502020204030204" charset="0"/>
                <a:sym typeface="Times New Roman" panose="02020603050405020304"/>
              </a:rPr>
              <a:t>These long thread like polymers are made up of a linear array of monomers called </a:t>
            </a:r>
            <a:r>
              <a:rPr lang="en-US" sz="2800" b="1">
                <a:solidFill>
                  <a:srgbClr val="C00000"/>
                </a:solidFill>
                <a:latin typeface="Calibri" panose="020F0502020204030204" charset="0"/>
                <a:ea typeface="Times New Roman" panose="02020603050405020304"/>
                <a:cs typeface="Calibri" panose="020F0502020204030204" charset="0"/>
                <a:sym typeface="Times New Roman" panose="02020603050405020304"/>
              </a:rPr>
              <a:t>nucleotides</a:t>
            </a:r>
            <a:r>
              <a:rPr lang="en-US" sz="2800">
                <a:solidFill>
                  <a:schemeClr val="dk1"/>
                </a:solidFill>
                <a:latin typeface="Calibri" panose="020F0502020204030204" charset="0"/>
                <a:ea typeface="Times New Roman" panose="02020603050405020304"/>
                <a:cs typeface="Calibri" panose="020F0502020204030204" charset="0"/>
                <a:sym typeface="Times New Roman" panose="02020603050405020304"/>
              </a:rPr>
              <a:t>.</a:t>
            </a:r>
            <a:endParaRPr lang="en-US" sz="2800">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285750" marR="0" lvl="0" indent="-285750" algn="just" rtl="0">
              <a:lnSpc>
                <a:spcPct val="150000"/>
              </a:lnSpc>
              <a:spcBef>
                <a:spcPts val="0"/>
              </a:spcBef>
              <a:spcAft>
                <a:spcPts val="0"/>
              </a:spcAft>
              <a:buClr>
                <a:schemeClr val="dk1"/>
              </a:buClr>
              <a:buSzPts val="3200"/>
              <a:buFont typeface="Arial" panose="020B0604020202020204"/>
              <a:buChar char="•"/>
            </a:pPr>
            <a:r>
              <a:rPr lang="en-US" sz="2800">
                <a:solidFill>
                  <a:schemeClr val="dk1"/>
                </a:solidFill>
                <a:latin typeface="Calibri" panose="020F0502020204030204" charset="0"/>
                <a:ea typeface="Times New Roman" panose="02020603050405020304"/>
                <a:cs typeface="Calibri" panose="020F0502020204030204" charset="0"/>
                <a:sym typeface="Times New Roman" panose="02020603050405020304"/>
              </a:rPr>
              <a:t>There are two types of nucleic acid (i)</a:t>
            </a:r>
            <a:r>
              <a:rPr lang="en-US" sz="2800">
                <a:solidFill>
                  <a:srgbClr val="0000FF"/>
                </a:solidFill>
                <a:latin typeface="Calibri" panose="020F0502020204030204" charset="0"/>
                <a:ea typeface="Times New Roman" panose="02020603050405020304"/>
                <a:cs typeface="Calibri" panose="020F0502020204030204" charset="0"/>
                <a:sym typeface="Times New Roman" panose="02020603050405020304"/>
              </a:rPr>
              <a:t> </a:t>
            </a:r>
            <a:r>
              <a:rPr lang="en-US" sz="2800">
                <a:solidFill>
                  <a:schemeClr val="dk1"/>
                </a:solidFill>
                <a:latin typeface="Calibri" panose="020F0502020204030204" charset="0"/>
                <a:ea typeface="Times New Roman" panose="02020603050405020304"/>
                <a:cs typeface="Calibri" panose="020F0502020204030204" charset="0"/>
                <a:sym typeface="Times New Roman" panose="02020603050405020304"/>
              </a:rPr>
              <a:t>Deoxyribonucleic acid </a:t>
            </a:r>
            <a:r>
              <a:rPr lang="en-US" sz="2800">
                <a:solidFill>
                  <a:srgbClr val="0000FF"/>
                </a:solidFill>
                <a:latin typeface="Calibri" panose="020F0502020204030204" charset="0"/>
                <a:ea typeface="Times New Roman" panose="02020603050405020304"/>
                <a:cs typeface="Calibri" panose="020F0502020204030204" charset="0"/>
                <a:sym typeface="Times New Roman" panose="02020603050405020304"/>
              </a:rPr>
              <a:t>(</a:t>
            </a:r>
            <a:r>
              <a:rPr lang="en-US" sz="2800" b="1">
                <a:solidFill>
                  <a:srgbClr val="0000FF"/>
                </a:solidFill>
                <a:latin typeface="Calibri" panose="020F0502020204030204" charset="0"/>
                <a:ea typeface="Times New Roman" panose="02020603050405020304"/>
                <a:cs typeface="Calibri" panose="020F0502020204030204" charset="0"/>
                <a:sym typeface="Times New Roman" panose="02020603050405020304"/>
              </a:rPr>
              <a:t>DNA</a:t>
            </a:r>
            <a:r>
              <a:rPr lang="en-US" sz="2800">
                <a:solidFill>
                  <a:srgbClr val="0000FF"/>
                </a:solidFill>
                <a:latin typeface="Calibri" panose="020F0502020204030204" charset="0"/>
                <a:ea typeface="Times New Roman" panose="02020603050405020304"/>
                <a:cs typeface="Calibri" panose="020F0502020204030204" charset="0"/>
                <a:sym typeface="Times New Roman" panose="02020603050405020304"/>
              </a:rPr>
              <a:t>)</a:t>
            </a:r>
            <a:r>
              <a:rPr lang="en-US" sz="2800">
                <a:solidFill>
                  <a:schemeClr val="dk1"/>
                </a:solidFill>
                <a:latin typeface="Calibri" panose="020F0502020204030204" charset="0"/>
                <a:ea typeface="Times New Roman" panose="02020603050405020304"/>
                <a:cs typeface="Calibri" panose="020F0502020204030204" charset="0"/>
                <a:sym typeface="Times New Roman" panose="02020603050405020304"/>
              </a:rPr>
              <a:t> &amp; (ii) Ribonucleic acid </a:t>
            </a:r>
            <a:r>
              <a:rPr lang="en-US" sz="2800">
                <a:solidFill>
                  <a:srgbClr val="0000FF"/>
                </a:solidFill>
                <a:latin typeface="Calibri" panose="020F0502020204030204" charset="0"/>
                <a:ea typeface="Times New Roman" panose="02020603050405020304"/>
                <a:cs typeface="Calibri" panose="020F0502020204030204" charset="0"/>
                <a:sym typeface="Times New Roman" panose="02020603050405020304"/>
              </a:rPr>
              <a:t>(</a:t>
            </a:r>
            <a:r>
              <a:rPr lang="en-US" sz="2800" b="1">
                <a:solidFill>
                  <a:srgbClr val="0000FF"/>
                </a:solidFill>
                <a:latin typeface="Calibri" panose="020F0502020204030204" charset="0"/>
                <a:ea typeface="Times New Roman" panose="02020603050405020304"/>
                <a:cs typeface="Calibri" panose="020F0502020204030204" charset="0"/>
                <a:sym typeface="Times New Roman" panose="02020603050405020304"/>
              </a:rPr>
              <a:t>RNA</a:t>
            </a:r>
            <a:r>
              <a:rPr lang="en-US" sz="2800">
                <a:solidFill>
                  <a:srgbClr val="0000FF"/>
                </a:solidFill>
                <a:latin typeface="Calibri" panose="020F0502020204030204" charset="0"/>
                <a:ea typeface="Times New Roman" panose="02020603050405020304"/>
                <a:cs typeface="Calibri" panose="020F0502020204030204" charset="0"/>
                <a:sym typeface="Times New Roman" panose="02020603050405020304"/>
              </a:rPr>
              <a:t>)</a:t>
            </a:r>
            <a:r>
              <a:rPr lang="en-US" sz="2800">
                <a:solidFill>
                  <a:schemeClr val="dk1"/>
                </a:solidFill>
                <a:latin typeface="Calibri" panose="020F0502020204030204" charset="0"/>
                <a:ea typeface="Times New Roman" panose="02020603050405020304"/>
                <a:cs typeface="Calibri" panose="020F0502020204030204" charset="0"/>
                <a:sym typeface="Times New Roman" panose="02020603050405020304"/>
              </a:rPr>
              <a:t> </a:t>
            </a:r>
            <a:endParaRPr sz="2800">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285750" marR="0" lvl="0" indent="-82550" algn="just" rtl="0">
              <a:lnSpc>
                <a:spcPct val="150000"/>
              </a:lnSpc>
              <a:spcBef>
                <a:spcPts val="0"/>
              </a:spcBef>
              <a:spcAft>
                <a:spcPts val="0"/>
              </a:spcAft>
              <a:buClr>
                <a:schemeClr val="dk1"/>
              </a:buClr>
              <a:buSzPts val="3200"/>
              <a:buFont typeface="Arial" panose="020B0604020202020204"/>
              <a:buNone/>
            </a:pPr>
            <a:endParaRPr sz="2800">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p:txBody>
      </p:sp>
      <p:sp>
        <p:nvSpPr>
          <p:cNvPr id="169" name="Google Shape;169;p24"/>
          <p:cNvSpPr txBox="1"/>
          <p:nvPr/>
        </p:nvSpPr>
        <p:spPr>
          <a:xfrm>
            <a:off x="8534400" y="2340864"/>
            <a:ext cx="2340864" cy="30276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0" name="Google Shape;170;p24"/>
          <p:cNvSpPr txBox="1"/>
          <p:nvPr/>
        </p:nvSpPr>
        <p:spPr>
          <a:xfrm>
            <a:off x="4342130" y="400050"/>
            <a:ext cx="3801745" cy="615315"/>
          </a:xfrm>
          <a:prstGeom prst="rect">
            <a:avLst/>
          </a:prstGeom>
          <a:solidFill>
            <a:schemeClr val="accent4">
              <a:lumMod val="20000"/>
              <a:lumOff val="80000"/>
            </a:schemeClr>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a:solidFill>
                  <a:schemeClr val="tx1"/>
                </a:solidFill>
                <a:latin typeface="Cambria" panose="02040503050406030204" charset="0"/>
                <a:ea typeface="Times New Roman" panose="02020603050405020304"/>
                <a:cs typeface="Cambria" panose="02040503050406030204" charset="0"/>
                <a:sym typeface="Times New Roman" panose="02020603050405020304"/>
              </a:rPr>
              <a:t>NUCLEIC ACIDS</a:t>
            </a:r>
            <a:endParaRPr lang="en-US" sz="3600" b="1">
              <a:solidFill>
                <a:schemeClr val="tx1"/>
              </a:solidFill>
              <a:latin typeface="Cambria" panose="02040503050406030204" charset="0"/>
              <a:ea typeface="Times New Roman" panose="02020603050405020304"/>
              <a:cs typeface="Cambria" panose="02040503050406030204" charset="0"/>
              <a:sym typeface="Times New Roman" panose="02020603050405020304"/>
            </a:endParaRPr>
          </a:p>
        </p:txBody>
      </p:sp>
      <p:pic>
        <p:nvPicPr>
          <p:cNvPr id="171" name="Google Shape;171;p24"/>
          <p:cNvPicPr preferRelativeResize="0"/>
          <p:nvPr/>
        </p:nvPicPr>
        <p:blipFill rotWithShape="1">
          <a:blip r:embed="rId1"/>
          <a:srcRect/>
          <a:stretch>
            <a:fillRect/>
          </a:stretch>
        </p:blipFill>
        <p:spPr>
          <a:xfrm>
            <a:off x="7124065" y="1908810"/>
            <a:ext cx="4410710" cy="3584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40" name="Shape 240"/>
        <p:cNvGrpSpPr/>
        <p:nvPr/>
      </p:nvGrpSpPr>
      <p:grpSpPr>
        <a:xfrm>
          <a:off x="0" y="0"/>
          <a:ext cx="0" cy="0"/>
          <a:chOff x="0" y="0"/>
          <a:chExt cx="0" cy="0"/>
        </a:xfrm>
      </p:grpSpPr>
      <p:sp>
        <p:nvSpPr>
          <p:cNvPr id="241" name="Google Shape;241;p33"/>
          <p:cNvSpPr txBox="1"/>
          <p:nvPr/>
        </p:nvSpPr>
        <p:spPr>
          <a:xfrm>
            <a:off x="1270" y="24765"/>
            <a:ext cx="12190730" cy="614680"/>
          </a:xfrm>
          <a:prstGeom prst="rect">
            <a:avLst/>
          </a:prstGeom>
          <a:solidFill>
            <a:schemeClr val="accent4">
              <a:lumMod val="20000"/>
              <a:lumOff val="80000"/>
            </a:schemeClr>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a:solidFill>
                  <a:schemeClr val="tx1"/>
                </a:solidFill>
                <a:latin typeface="Times New Roman" panose="02020603050405020304"/>
                <a:ea typeface="Times New Roman" panose="02020603050405020304"/>
                <a:cs typeface="Times New Roman" panose="02020603050405020304"/>
                <a:sym typeface="Times New Roman" panose="02020603050405020304"/>
              </a:rPr>
              <a:t>Salient features of double helical structure of DNA</a:t>
            </a:r>
            <a:endParaRPr lang="en-US" sz="3200" b="1">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2" name="Google Shape;242;p33"/>
          <p:cNvSpPr/>
          <p:nvPr/>
        </p:nvSpPr>
        <p:spPr>
          <a:xfrm>
            <a:off x="421640" y="648335"/>
            <a:ext cx="7658735" cy="6209665"/>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1800"/>
              <a:buFont typeface="Arial" panose="020B0604020202020204"/>
              <a:buChar char="•"/>
            </a:pPr>
            <a:r>
              <a:rPr lang="en-US" sz="1800">
                <a:solidFill>
                  <a:schemeClr val="dk1"/>
                </a:solidFill>
                <a:latin typeface="Calibri" panose="020F0502020204030204" charset="0"/>
                <a:ea typeface="Times New Roman" panose="02020603050405020304"/>
                <a:cs typeface="Calibri" panose="020F0502020204030204" charset="0"/>
                <a:sym typeface="Times New Roman" panose="02020603050405020304"/>
              </a:rPr>
              <a:t>The two strands are antiparallel i.e., one strand runs in the 5’ to 3’direction while the other in 3’ to 5’ direction.</a:t>
            </a:r>
            <a:endParaRPr sz="1800">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342900" marR="0" lvl="0" indent="-228600" algn="just" rtl="0">
              <a:lnSpc>
                <a:spcPct val="100000"/>
              </a:lnSpc>
              <a:spcBef>
                <a:spcPts val="0"/>
              </a:spcBef>
              <a:spcAft>
                <a:spcPts val="0"/>
              </a:spcAft>
              <a:buClr>
                <a:schemeClr val="dk1"/>
              </a:buClr>
              <a:buSzPts val="1800"/>
              <a:buFont typeface="Arial" panose="020B0604020202020204"/>
              <a:buNone/>
            </a:pPr>
            <a:endParaRPr sz="1800">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342900" marR="0" lvl="0" indent="-342900" algn="just" rtl="0">
              <a:lnSpc>
                <a:spcPct val="100000"/>
              </a:lnSpc>
              <a:spcBef>
                <a:spcPts val="0"/>
              </a:spcBef>
              <a:spcAft>
                <a:spcPts val="0"/>
              </a:spcAft>
              <a:buClr>
                <a:schemeClr val="dk1"/>
              </a:buClr>
              <a:buSzPts val="1800"/>
              <a:buFont typeface="Arial" panose="020B0604020202020204"/>
              <a:buChar char="•"/>
            </a:pPr>
            <a:r>
              <a:rPr lang="en-US" sz="1800">
                <a:solidFill>
                  <a:schemeClr val="dk1"/>
                </a:solidFill>
                <a:latin typeface="Calibri" panose="020F0502020204030204" charset="0"/>
                <a:ea typeface="Times New Roman" panose="02020603050405020304"/>
                <a:cs typeface="Calibri" panose="020F0502020204030204" charset="0"/>
                <a:sym typeface="Times New Roman" panose="02020603050405020304"/>
              </a:rPr>
              <a:t>The two polynucleotide chains are not identical but complementary to each other due to base pairing.</a:t>
            </a:r>
            <a:endParaRPr sz="1800">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342900" marR="0" lvl="0" indent="-228600" algn="just" rtl="0">
              <a:lnSpc>
                <a:spcPct val="100000"/>
              </a:lnSpc>
              <a:spcBef>
                <a:spcPts val="0"/>
              </a:spcBef>
              <a:spcAft>
                <a:spcPts val="0"/>
              </a:spcAft>
              <a:buClr>
                <a:schemeClr val="dk1"/>
              </a:buClr>
              <a:buSzPts val="1800"/>
              <a:buFont typeface="Arial" panose="020B0604020202020204"/>
              <a:buNone/>
            </a:pPr>
            <a:endParaRPr sz="1800">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342900" marR="0" lvl="0" indent="-342900" algn="just" rtl="0">
              <a:lnSpc>
                <a:spcPct val="100000"/>
              </a:lnSpc>
              <a:spcBef>
                <a:spcPts val="0"/>
              </a:spcBef>
              <a:spcAft>
                <a:spcPts val="0"/>
              </a:spcAft>
              <a:buClr>
                <a:schemeClr val="dk1"/>
              </a:buClr>
              <a:buSzPts val="1800"/>
              <a:buFont typeface="Arial" panose="020B0604020202020204"/>
              <a:buChar char="•"/>
            </a:pPr>
            <a:r>
              <a:rPr lang="en-US" sz="1800">
                <a:solidFill>
                  <a:schemeClr val="dk1"/>
                </a:solidFill>
                <a:latin typeface="Calibri" panose="020F0502020204030204" charset="0"/>
                <a:ea typeface="Times New Roman" panose="02020603050405020304"/>
                <a:cs typeface="Calibri" panose="020F0502020204030204" charset="0"/>
                <a:sym typeface="Times New Roman" panose="02020603050405020304"/>
              </a:rPr>
              <a:t>Each strand of DNA has a hydrophillic deoxyribose phosphate backbone on the outside(periphery). The two strands are held together by hydrogen bonds formed by complementary base pairs. The A-T pair has 2 hydrogen bonds while the C-G pair has 3 hydrogen bonds. The G-C is stronger by about 50% than A-T.</a:t>
            </a:r>
            <a:endParaRPr sz="1800">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342900" marR="0" lvl="0" indent="-228600" algn="just" rtl="0">
              <a:lnSpc>
                <a:spcPct val="100000"/>
              </a:lnSpc>
              <a:spcBef>
                <a:spcPts val="0"/>
              </a:spcBef>
              <a:spcAft>
                <a:spcPts val="0"/>
              </a:spcAft>
              <a:buClr>
                <a:schemeClr val="dk1"/>
              </a:buClr>
              <a:buSzPts val="1800"/>
              <a:buFont typeface="Arial" panose="020B0604020202020204"/>
              <a:buNone/>
            </a:pPr>
            <a:endParaRPr sz="1800">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342900" marR="0" lvl="0" indent="-342900" algn="just" rtl="0">
              <a:lnSpc>
                <a:spcPct val="100000"/>
              </a:lnSpc>
              <a:spcBef>
                <a:spcPts val="0"/>
              </a:spcBef>
              <a:spcAft>
                <a:spcPts val="0"/>
              </a:spcAft>
              <a:buClr>
                <a:schemeClr val="dk1"/>
              </a:buClr>
              <a:buSzPts val="1800"/>
              <a:buFont typeface="Arial" panose="020B0604020202020204"/>
              <a:buChar char="•"/>
            </a:pPr>
            <a:r>
              <a:rPr lang="en-US" sz="1800">
                <a:solidFill>
                  <a:schemeClr val="dk1"/>
                </a:solidFill>
                <a:latin typeface="Calibri" panose="020F0502020204030204" charset="0"/>
                <a:ea typeface="Times New Roman" panose="02020603050405020304"/>
                <a:cs typeface="Calibri" panose="020F0502020204030204" charset="0"/>
                <a:sym typeface="Times New Roman" panose="02020603050405020304"/>
              </a:rPr>
              <a:t>The hydrogen bonds are formed between a purine and pyrimidine only. The only base arrangement possible in DNA structure is A-T, T-A , G-C, C-G.</a:t>
            </a:r>
            <a:endParaRPr lang="en-US" sz="1800">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342900" marR="0" lvl="0" indent="-342900" algn="just" rtl="0">
              <a:lnSpc>
                <a:spcPct val="100000"/>
              </a:lnSpc>
              <a:spcBef>
                <a:spcPts val="0"/>
              </a:spcBef>
              <a:spcAft>
                <a:spcPts val="0"/>
              </a:spcAft>
              <a:buClr>
                <a:schemeClr val="dk1"/>
              </a:buClr>
              <a:buSzPts val="1800"/>
              <a:buFont typeface="Arial" panose="020B0604020202020204"/>
              <a:buChar char="•"/>
            </a:pPr>
            <a:endParaRPr lang="en-US" sz="1800">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342900" marR="0" lvl="0" indent="-342900" algn="just" rtl="0">
              <a:lnSpc>
                <a:spcPct val="100000"/>
              </a:lnSpc>
              <a:spcBef>
                <a:spcPts val="0"/>
              </a:spcBef>
              <a:spcAft>
                <a:spcPts val="0"/>
              </a:spcAft>
              <a:buClr>
                <a:schemeClr val="dk1"/>
              </a:buClr>
              <a:buSzPts val="1800"/>
              <a:buFont typeface="Arial" panose="020B0604020202020204"/>
              <a:buChar char="•"/>
            </a:pPr>
            <a:r>
              <a:rPr lang="en-US">
                <a:solidFill>
                  <a:schemeClr val="dk1"/>
                </a:solidFill>
                <a:latin typeface="Calibri" panose="020F0502020204030204" charset="0"/>
                <a:ea typeface="Times New Roman" panose="02020603050405020304"/>
                <a:cs typeface="Calibri" panose="020F0502020204030204" charset="0"/>
                <a:sym typeface="Times New Roman" panose="02020603050405020304"/>
              </a:rPr>
              <a:t>The width(or diameter) of a double helix is 20 A ˚(2nm).</a:t>
            </a:r>
            <a:endParaRPr>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342900" marR="0" lvl="0" indent="-228600" algn="just" rtl="0">
              <a:lnSpc>
                <a:spcPct val="100000"/>
              </a:lnSpc>
              <a:spcBef>
                <a:spcPts val="0"/>
              </a:spcBef>
              <a:spcAft>
                <a:spcPts val="0"/>
              </a:spcAft>
              <a:buClr>
                <a:schemeClr val="dk1"/>
              </a:buClr>
              <a:buSzPts val="1800"/>
              <a:buFont typeface="Arial" panose="020B0604020202020204"/>
              <a:buNone/>
            </a:pPr>
            <a:endParaRPr>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342900" marR="0" lvl="0" indent="-342900" algn="just" rtl="0">
              <a:lnSpc>
                <a:spcPct val="100000"/>
              </a:lnSpc>
              <a:spcBef>
                <a:spcPts val="0"/>
              </a:spcBef>
              <a:spcAft>
                <a:spcPts val="0"/>
              </a:spcAft>
              <a:buClr>
                <a:schemeClr val="dk1"/>
              </a:buClr>
              <a:buSzPts val="1800"/>
              <a:buFont typeface="Arial" panose="020B0604020202020204"/>
              <a:buChar char="•"/>
            </a:pPr>
            <a:r>
              <a:rPr lang="en-US">
                <a:solidFill>
                  <a:schemeClr val="dk1"/>
                </a:solidFill>
                <a:latin typeface="Calibri" panose="020F0502020204030204" charset="0"/>
                <a:ea typeface="Times New Roman" panose="02020603050405020304"/>
                <a:cs typeface="Calibri" panose="020F0502020204030204" charset="0"/>
                <a:sym typeface="Times New Roman" panose="02020603050405020304"/>
              </a:rPr>
              <a:t>Each turn (pitch)of the helix is 34A˚(3.4nm) with 10 pairs of nucleotides, each pair placed at a distance of about 3.4 A ˚(0.34nm).</a:t>
            </a:r>
            <a:endParaRPr>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342900" marR="0" lvl="0" indent="-342900" algn="just" rtl="0">
              <a:lnSpc>
                <a:spcPct val="100000"/>
              </a:lnSpc>
              <a:spcBef>
                <a:spcPts val="0"/>
              </a:spcBef>
              <a:spcAft>
                <a:spcPts val="0"/>
              </a:spcAft>
              <a:buClr>
                <a:schemeClr val="dk1"/>
              </a:buClr>
              <a:buSzPts val="1800"/>
              <a:buFont typeface="Arial" panose="020B0604020202020204"/>
              <a:buChar char="•"/>
            </a:pPr>
            <a:endParaRPr sz="1800">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342900" marR="0" lvl="0" indent="-342900" algn="just" rtl="0">
              <a:lnSpc>
                <a:spcPct val="100000"/>
              </a:lnSpc>
              <a:spcBef>
                <a:spcPts val="0"/>
              </a:spcBef>
              <a:spcAft>
                <a:spcPts val="0"/>
              </a:spcAft>
              <a:buClr>
                <a:schemeClr val="dk1"/>
              </a:buClr>
              <a:buSzPts val="1800"/>
              <a:buFont typeface="Arial" panose="020B0604020202020204"/>
              <a:buChar char="•"/>
            </a:pPr>
            <a:r>
              <a:rPr lang="en-US" sz="1800">
                <a:solidFill>
                  <a:schemeClr val="dk1"/>
                </a:solidFill>
                <a:latin typeface="Calibri" panose="020F0502020204030204" charset="0"/>
                <a:ea typeface="Times New Roman" panose="02020603050405020304"/>
                <a:cs typeface="Calibri" panose="020F0502020204030204" charset="0"/>
                <a:sym typeface="Times New Roman" panose="02020603050405020304"/>
              </a:rPr>
              <a:t>The genetic information resides on one of the two strands known as template strand or sense strand. The opposite strand is antisense strand. </a:t>
            </a:r>
            <a:endParaRPr sz="2000" b="0" i="0">
              <a:solidFill>
                <a:srgbClr val="0B0B0B"/>
              </a:solidFill>
              <a:latin typeface="Calibri" panose="020F0502020204030204" charset="0"/>
              <a:ea typeface="Times New Roman" panose="02020603050405020304"/>
              <a:cs typeface="Calibri" panose="020F0502020204030204" charset="0"/>
              <a:sym typeface="Times New Roman" panose="02020603050405020304"/>
            </a:endParaRPr>
          </a:p>
        </p:txBody>
      </p:sp>
      <p:pic>
        <p:nvPicPr>
          <p:cNvPr id="243" name="Google Shape;243;p33" descr="https://www.chemguide.co.uk/organicprops/aminoacids/dnachain2.gif"/>
          <p:cNvPicPr preferRelativeResize="0"/>
          <p:nvPr/>
        </p:nvPicPr>
        <p:blipFill rotWithShape="1">
          <a:blip r:embed="rId1"/>
          <a:srcRect/>
          <a:stretch>
            <a:fillRect/>
          </a:stretch>
        </p:blipFill>
        <p:spPr>
          <a:xfrm>
            <a:off x="8321040" y="1452880"/>
            <a:ext cx="3756660" cy="36474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12192000" cy="706755"/>
          </a:xfrm>
          <a:prstGeom prst="rect">
            <a:avLst/>
          </a:prstGeom>
          <a:solidFill>
            <a:schemeClr val="accent4">
              <a:lumMod val="20000"/>
              <a:lumOff val="80000"/>
            </a:schemeClr>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000" b="1" dirty="0" smtClean="0">
                <a:solidFill>
                  <a:schemeClr val="tx1"/>
                </a:solidFill>
                <a:effectLst>
                  <a:glow rad="63500">
                    <a:schemeClr val="accent4">
                      <a:satMod val="175000"/>
                      <a:alpha val="40000"/>
                    </a:schemeClr>
                  </a:glow>
                </a:effectLst>
                <a:latin typeface="Cambria" panose="02040503050406030204" charset="0"/>
                <a:cs typeface="Cambria" panose="02040503050406030204" charset="0"/>
              </a:rPr>
              <a:t>RIBONUCLEIC ACID (RNA)</a:t>
            </a:r>
            <a:endParaRPr lang="en-US" sz="4000" b="1" dirty="0" smtClean="0">
              <a:solidFill>
                <a:schemeClr val="tx1"/>
              </a:solidFill>
              <a:effectLst>
                <a:glow rad="63500">
                  <a:schemeClr val="accent4">
                    <a:satMod val="175000"/>
                    <a:alpha val="40000"/>
                  </a:schemeClr>
                </a:glow>
              </a:effectLst>
              <a:latin typeface="Cambria" panose="02040503050406030204" charset="0"/>
              <a:cs typeface="Cambria" panose="02040503050406030204" charset="0"/>
            </a:endParaRPr>
          </a:p>
        </p:txBody>
      </p:sp>
      <p:pic>
        <p:nvPicPr>
          <p:cNvPr id="4100" name="Picture 4" descr="Image result for structure of rna"/>
          <p:cNvPicPr>
            <a:picLocks noChangeAspect="1" noChangeArrowheads="1"/>
          </p:cNvPicPr>
          <p:nvPr/>
        </p:nvPicPr>
        <p:blipFill rotWithShape="1">
          <a:blip r:embed="rId1">
            <a:extLst>
              <a:ext uri="{28A0092B-C50C-407E-A947-70E740481C1C}">
                <a14:useLocalDpi xmlns:a14="http://schemas.microsoft.com/office/drawing/2010/main" val="0"/>
              </a:ext>
            </a:extLst>
          </a:blip>
          <a:srcRect l="1" t="12414" r="-735" b="9596"/>
          <a:stretch>
            <a:fillRect/>
          </a:stretch>
        </p:blipFill>
        <p:spPr bwMode="auto">
          <a:xfrm>
            <a:off x="1558290" y="1050925"/>
            <a:ext cx="8567420" cy="52920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63" name="Shape 263"/>
        <p:cNvGrpSpPr/>
        <p:nvPr/>
      </p:nvGrpSpPr>
      <p:grpSpPr>
        <a:xfrm>
          <a:off x="0" y="0"/>
          <a:ext cx="0" cy="0"/>
          <a:chOff x="0" y="0"/>
          <a:chExt cx="0" cy="0"/>
        </a:xfrm>
      </p:grpSpPr>
      <p:pic>
        <p:nvPicPr>
          <p:cNvPr id="264" name="Google Shape;264;p36" descr="Image result for transfer rna"/>
          <p:cNvPicPr preferRelativeResize="0"/>
          <p:nvPr/>
        </p:nvPicPr>
        <p:blipFill rotWithShape="1">
          <a:blip r:embed="rId1"/>
          <a:srcRect t="5665"/>
          <a:stretch>
            <a:fillRect/>
          </a:stretch>
        </p:blipFill>
        <p:spPr>
          <a:xfrm>
            <a:off x="1506220" y="235585"/>
            <a:ext cx="8161020" cy="5921375"/>
          </a:xfrm>
          <a:prstGeom prst="rect">
            <a:avLst/>
          </a:prstGeom>
          <a:noFill/>
          <a:ln>
            <a:noFill/>
          </a:ln>
        </p:spPr>
      </p:pic>
      <p:pic>
        <p:nvPicPr>
          <p:cNvPr id="265" name="Google Shape;265;p36" descr="Image result for TYPES of rna"/>
          <p:cNvPicPr preferRelativeResize="0"/>
          <p:nvPr/>
        </p:nvPicPr>
        <p:blipFill rotWithShape="1">
          <a:blip r:embed="rId2"/>
          <a:srcRect l="58744" t="42046" r="9188" b="28605"/>
          <a:stretch>
            <a:fillRect/>
          </a:stretch>
        </p:blipFill>
        <p:spPr>
          <a:xfrm>
            <a:off x="9667875" y="1445895"/>
            <a:ext cx="2399030" cy="1274445"/>
          </a:xfrm>
          <a:prstGeom prst="rect">
            <a:avLst/>
          </a:prstGeom>
          <a:noFill/>
          <a:ln>
            <a:noFill/>
          </a:ln>
        </p:spPr>
      </p:pic>
      <p:pic>
        <p:nvPicPr>
          <p:cNvPr id="266" name="Google Shape;266;p36" descr="Image result for TYPES of rna"/>
          <p:cNvPicPr preferRelativeResize="0"/>
          <p:nvPr/>
        </p:nvPicPr>
        <p:blipFill rotWithShape="1">
          <a:blip r:embed="rId2"/>
          <a:srcRect l="52861" t="17535" r="4729" b="61340"/>
          <a:stretch>
            <a:fillRect/>
          </a:stretch>
        </p:blipFill>
        <p:spPr>
          <a:xfrm>
            <a:off x="1328420" y="5455920"/>
            <a:ext cx="3924935" cy="117284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structure of mrna"/>
          <p:cNvPicPr>
            <a:picLocks noChangeAspect="1" noChangeArrowheads="1"/>
          </p:cNvPicPr>
          <p:nvPr/>
        </p:nvPicPr>
        <p:blipFill rotWithShape="1">
          <a:blip r:embed="rId1">
            <a:extLst>
              <a:ext uri="{28A0092B-C50C-407E-A947-70E740481C1C}">
                <a14:useLocalDpi xmlns:a14="http://schemas.microsoft.com/office/drawing/2010/main" val="0"/>
              </a:ext>
            </a:extLst>
          </a:blip>
          <a:srcRect l="4489" t="18667" r="11729" b="9335"/>
          <a:stretch>
            <a:fillRect/>
          </a:stretch>
        </p:blipFill>
        <p:spPr bwMode="auto">
          <a:xfrm>
            <a:off x="191770" y="1143635"/>
            <a:ext cx="8111490" cy="55067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structure of rna"/>
          <p:cNvPicPr>
            <a:picLocks noChangeAspect="1" noChangeArrowheads="1"/>
          </p:cNvPicPr>
          <p:nvPr/>
        </p:nvPicPr>
        <p:blipFill rotWithShape="1">
          <a:blip r:embed="rId2">
            <a:extLst>
              <a:ext uri="{28A0092B-C50C-407E-A947-70E740481C1C}">
                <a14:useLocalDpi xmlns:a14="http://schemas.microsoft.com/office/drawing/2010/main" val="0"/>
              </a:ext>
            </a:extLst>
          </a:blip>
          <a:srcRect l="4986" t="76463" r="37701" b="10947"/>
          <a:stretch>
            <a:fillRect/>
          </a:stretch>
        </p:blipFill>
        <p:spPr bwMode="auto">
          <a:xfrm>
            <a:off x="6687185" y="1341120"/>
            <a:ext cx="5080635" cy="76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0"/>
            <a:ext cx="12192000" cy="706755"/>
          </a:xfrm>
          <a:prstGeom prst="rect">
            <a:avLst/>
          </a:prstGeom>
          <a:solidFill>
            <a:schemeClr val="accent4">
              <a:lumMod val="20000"/>
              <a:lumOff val="80000"/>
            </a:schemeClr>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000" b="1" dirty="0" smtClean="0">
                <a:solidFill>
                  <a:schemeClr val="tx1"/>
                </a:solidFill>
                <a:effectLst>
                  <a:glow rad="63500">
                    <a:schemeClr val="accent4">
                      <a:satMod val="175000"/>
                      <a:alpha val="40000"/>
                    </a:schemeClr>
                  </a:glow>
                </a:effectLst>
                <a:latin typeface="Cambria" panose="02040503050406030204" charset="0"/>
                <a:cs typeface="Cambria" panose="02040503050406030204" charset="0"/>
              </a:rPr>
              <a:t>MESSENGER RNA (mRNA)</a:t>
            </a:r>
            <a:endParaRPr lang="en-US" sz="4000" b="1" dirty="0" smtClean="0">
              <a:solidFill>
                <a:schemeClr val="tx1"/>
              </a:solidFill>
              <a:effectLst>
                <a:glow rad="63500">
                  <a:schemeClr val="accent4">
                    <a:satMod val="175000"/>
                    <a:alpha val="40000"/>
                  </a:schemeClr>
                </a:glow>
              </a:effectLst>
              <a:latin typeface="Cambria" panose="02040503050406030204" charset="0"/>
              <a:cs typeface="Cambria" panose="02040503050406030204" charset="0"/>
            </a:endParaRPr>
          </a:p>
        </p:txBody>
      </p:sp>
      <p:pic>
        <p:nvPicPr>
          <p:cNvPr id="2" name="Picture 1"/>
          <p:cNvPicPr>
            <a:picLocks noChangeAspect="1"/>
          </p:cNvPicPr>
          <p:nvPr/>
        </p:nvPicPr>
        <p:blipFill>
          <a:blip r:embed="rId3"/>
          <a:srcRect l="7143" t="4454" r="12614" b="73942"/>
          <a:stretch>
            <a:fillRect/>
          </a:stretch>
        </p:blipFill>
        <p:spPr>
          <a:xfrm>
            <a:off x="6211570" y="2617470"/>
            <a:ext cx="5904230" cy="108458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706755"/>
          </a:xfrm>
          <a:prstGeom prst="rect">
            <a:avLst/>
          </a:prstGeom>
          <a:solidFill>
            <a:schemeClr val="accent4">
              <a:lumMod val="20000"/>
              <a:lumOff val="80000"/>
            </a:schemeClr>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000" b="1" dirty="0" smtClean="0">
                <a:solidFill>
                  <a:schemeClr val="tx1"/>
                </a:solidFill>
                <a:effectLst>
                  <a:glow rad="63500">
                    <a:schemeClr val="accent4">
                      <a:satMod val="175000"/>
                      <a:alpha val="40000"/>
                    </a:schemeClr>
                  </a:glow>
                </a:effectLst>
                <a:latin typeface="Cambria" panose="02040503050406030204" charset="0"/>
                <a:cs typeface="Cambria" panose="02040503050406030204" charset="0"/>
              </a:rPr>
              <a:t>TRANSFER RNA (</a:t>
            </a:r>
            <a:r>
              <a:rPr lang="en-US" sz="4000" b="1" dirty="0" err="1" smtClean="0">
                <a:solidFill>
                  <a:schemeClr val="tx1"/>
                </a:solidFill>
                <a:effectLst>
                  <a:glow rad="63500">
                    <a:schemeClr val="accent4">
                      <a:satMod val="175000"/>
                      <a:alpha val="40000"/>
                    </a:schemeClr>
                  </a:glow>
                </a:effectLst>
                <a:latin typeface="Cambria" panose="02040503050406030204" charset="0"/>
                <a:cs typeface="Cambria" panose="02040503050406030204" charset="0"/>
              </a:rPr>
              <a:t>tRNA</a:t>
            </a:r>
            <a:r>
              <a:rPr lang="en-US" sz="4000" b="1" dirty="0" smtClean="0">
                <a:solidFill>
                  <a:schemeClr val="tx1"/>
                </a:solidFill>
                <a:effectLst>
                  <a:glow rad="63500">
                    <a:schemeClr val="accent4">
                      <a:satMod val="175000"/>
                      <a:alpha val="40000"/>
                    </a:schemeClr>
                  </a:glow>
                </a:effectLst>
                <a:latin typeface="Cambria" panose="02040503050406030204" charset="0"/>
                <a:cs typeface="Cambria" panose="02040503050406030204" charset="0"/>
              </a:rPr>
              <a:t>)</a:t>
            </a:r>
            <a:endParaRPr lang="en-US" sz="4000" b="1" dirty="0" smtClean="0">
              <a:solidFill>
                <a:schemeClr val="tx1"/>
              </a:solidFill>
              <a:effectLst>
                <a:glow rad="63500">
                  <a:schemeClr val="accent4">
                    <a:satMod val="175000"/>
                    <a:alpha val="40000"/>
                  </a:schemeClr>
                </a:glow>
              </a:effectLst>
              <a:latin typeface="Cambria" panose="02040503050406030204" charset="0"/>
              <a:cs typeface="Cambria" panose="02040503050406030204" charset="0"/>
            </a:endParaRPr>
          </a:p>
        </p:txBody>
      </p:sp>
      <p:pic>
        <p:nvPicPr>
          <p:cNvPr id="10242" name="Picture 2" descr="Image result for transfer rna"/>
          <p:cNvPicPr>
            <a:picLocks noChangeAspect="1" noChangeArrowheads="1"/>
          </p:cNvPicPr>
          <p:nvPr/>
        </p:nvPicPr>
        <p:blipFill rotWithShape="1">
          <a:blip r:embed="rId1">
            <a:extLst>
              <a:ext uri="{28A0092B-C50C-407E-A947-70E740481C1C}">
                <a14:useLocalDpi xmlns:a14="http://schemas.microsoft.com/office/drawing/2010/main" val="0"/>
              </a:ext>
            </a:extLst>
          </a:blip>
          <a:srcRect l="3491" t="16880" r="-2647" b="41363"/>
          <a:stretch>
            <a:fillRect/>
          </a:stretch>
        </p:blipFill>
        <p:spPr bwMode="auto">
          <a:xfrm>
            <a:off x="146685" y="4176395"/>
            <a:ext cx="5705475" cy="16510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mage result for transfer rna characteristics"/>
          <p:cNvPicPr>
            <a:picLocks noChangeAspect="1" noChangeArrowheads="1"/>
          </p:cNvPicPr>
          <p:nvPr/>
        </p:nvPicPr>
        <p:blipFill rotWithShape="1">
          <a:blip r:embed="rId2">
            <a:extLst>
              <a:ext uri="{28A0092B-C50C-407E-A947-70E740481C1C}">
                <a14:useLocalDpi xmlns:a14="http://schemas.microsoft.com/office/drawing/2010/main" val="0"/>
              </a:ext>
            </a:extLst>
          </a:blip>
          <a:srcRect t="16771" r="4784" b="31088"/>
          <a:stretch>
            <a:fillRect/>
          </a:stretch>
        </p:blipFill>
        <p:spPr bwMode="auto">
          <a:xfrm>
            <a:off x="260985" y="845820"/>
            <a:ext cx="6738620" cy="30270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function of each arm in t rna"/>
          <p:cNvPicPr>
            <a:picLocks noChangeAspect="1" noChangeArrowheads="1"/>
          </p:cNvPicPr>
          <p:nvPr/>
        </p:nvPicPr>
        <p:blipFill rotWithShape="1">
          <a:blip r:embed="rId3">
            <a:extLst>
              <a:ext uri="{28A0092B-C50C-407E-A947-70E740481C1C}">
                <a14:useLocalDpi xmlns:a14="http://schemas.microsoft.com/office/drawing/2010/main" val="0"/>
              </a:ext>
            </a:extLst>
          </a:blip>
          <a:srcRect l="4154" t="38912" r="41567" b="37740"/>
          <a:stretch>
            <a:fillRect/>
          </a:stretch>
        </p:blipFill>
        <p:spPr bwMode="auto">
          <a:xfrm>
            <a:off x="7165340" y="5365965"/>
            <a:ext cx="4338320" cy="143256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p:cNvPicPr>
            <a:picLocks noChangeAspect="1"/>
          </p:cNvPicPr>
          <p:nvPr/>
        </p:nvPicPr>
        <p:blipFill>
          <a:blip r:embed="rId4"/>
          <a:srcRect l="52644" t="25319" r="7073" b="33880"/>
          <a:stretch>
            <a:fillRect/>
          </a:stretch>
        </p:blipFill>
        <p:spPr>
          <a:xfrm>
            <a:off x="10600690" y="0"/>
            <a:ext cx="1591310" cy="1352550"/>
          </a:xfrm>
          <a:prstGeom prst="rect">
            <a:avLst/>
          </a:prstGeom>
        </p:spPr>
      </p:pic>
      <p:pic>
        <p:nvPicPr>
          <p:cNvPr id="10244" name="Picture 4" descr="Image result for transfer rn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9355" y="1049020"/>
            <a:ext cx="3450590" cy="40906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706755"/>
          </a:xfrm>
          <a:prstGeom prst="rect">
            <a:avLst/>
          </a:prstGeom>
          <a:solidFill>
            <a:schemeClr val="accent4">
              <a:lumMod val="20000"/>
              <a:lumOff val="80000"/>
            </a:schemeClr>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000" b="1" dirty="0" smtClean="0">
                <a:solidFill>
                  <a:schemeClr val="tx1"/>
                </a:solidFill>
                <a:effectLst>
                  <a:glow rad="63500">
                    <a:schemeClr val="accent4">
                      <a:satMod val="175000"/>
                      <a:alpha val="40000"/>
                    </a:schemeClr>
                  </a:glow>
                </a:effectLst>
                <a:latin typeface="Cambria" panose="02040503050406030204" charset="0"/>
                <a:cs typeface="Cambria" panose="02040503050406030204" charset="0"/>
              </a:rPr>
              <a:t>RIBOSOMAL RNA (</a:t>
            </a:r>
            <a:r>
              <a:rPr lang="en-US" sz="4000" b="1" dirty="0" err="1" smtClean="0">
                <a:solidFill>
                  <a:schemeClr val="tx1"/>
                </a:solidFill>
                <a:effectLst>
                  <a:glow rad="63500">
                    <a:schemeClr val="accent4">
                      <a:satMod val="175000"/>
                      <a:alpha val="40000"/>
                    </a:schemeClr>
                  </a:glow>
                </a:effectLst>
                <a:latin typeface="Cambria" panose="02040503050406030204" charset="0"/>
                <a:cs typeface="Cambria" panose="02040503050406030204" charset="0"/>
              </a:rPr>
              <a:t>rRNA</a:t>
            </a:r>
            <a:r>
              <a:rPr lang="en-US" sz="4000" b="1" dirty="0" smtClean="0">
                <a:solidFill>
                  <a:schemeClr val="tx1"/>
                </a:solidFill>
                <a:effectLst>
                  <a:glow rad="63500">
                    <a:schemeClr val="accent4">
                      <a:satMod val="175000"/>
                      <a:alpha val="40000"/>
                    </a:schemeClr>
                  </a:glow>
                </a:effectLst>
                <a:latin typeface="Cambria" panose="02040503050406030204" charset="0"/>
                <a:cs typeface="Cambria" panose="02040503050406030204" charset="0"/>
              </a:rPr>
              <a:t>)</a:t>
            </a:r>
            <a:endParaRPr lang="en-US" sz="4000" b="1" dirty="0" smtClean="0">
              <a:solidFill>
                <a:schemeClr val="tx1"/>
              </a:solidFill>
              <a:effectLst>
                <a:glow rad="63500">
                  <a:schemeClr val="accent4">
                    <a:satMod val="175000"/>
                    <a:alpha val="40000"/>
                  </a:schemeClr>
                </a:glow>
              </a:effectLst>
              <a:latin typeface="Cambria" panose="02040503050406030204" charset="0"/>
              <a:cs typeface="Cambria" panose="02040503050406030204" charset="0"/>
            </a:endParaRPr>
          </a:p>
        </p:txBody>
      </p:sp>
      <p:pic>
        <p:nvPicPr>
          <p:cNvPr id="12290" name="Picture 2" descr="Image result for ribosomal rna characteristics"/>
          <p:cNvPicPr>
            <a:picLocks noChangeAspect="1" noChangeArrowheads="1"/>
          </p:cNvPicPr>
          <p:nvPr/>
        </p:nvPicPr>
        <p:blipFill rotWithShape="1">
          <a:blip r:embed="rId1">
            <a:extLst>
              <a:ext uri="{28A0092B-C50C-407E-A947-70E740481C1C}">
                <a14:useLocalDpi xmlns:a14="http://schemas.microsoft.com/office/drawing/2010/main" val="0"/>
              </a:ext>
            </a:extLst>
          </a:blip>
          <a:srcRect l="6114" t="11686" r="1704" b="56503"/>
          <a:stretch>
            <a:fillRect/>
          </a:stretch>
        </p:blipFill>
        <p:spPr bwMode="auto">
          <a:xfrm>
            <a:off x="2202815" y="929005"/>
            <a:ext cx="8273415" cy="19792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2"/>
          <a:srcRect l="22431" t="26171" r="12773" b="7642"/>
          <a:stretch>
            <a:fillRect/>
          </a:stretch>
        </p:blipFill>
        <p:spPr>
          <a:xfrm>
            <a:off x="3663315" y="2908300"/>
            <a:ext cx="5024120" cy="385318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rcRect t="646" r="3704" b="3797"/>
          <a:stretch>
            <a:fillRect/>
          </a:stretch>
        </p:blipFill>
        <p:spPr>
          <a:xfrm>
            <a:off x="991235" y="195580"/>
            <a:ext cx="10448925" cy="3195955"/>
          </a:xfrm>
          <a:prstGeom prst="rect">
            <a:avLst/>
          </a:prstGeom>
        </p:spPr>
      </p:pic>
      <p:pic>
        <p:nvPicPr>
          <p:cNvPr id="4" name="Picture 2" descr="Image result for RNA"/>
          <p:cNvPicPr>
            <a:picLocks noChangeAspect="1" noChangeArrowheads="1"/>
          </p:cNvPicPr>
          <p:nvPr/>
        </p:nvPicPr>
        <p:blipFill rotWithShape="1">
          <a:blip r:embed="rId2">
            <a:extLst>
              <a:ext uri="{28A0092B-C50C-407E-A947-70E740481C1C}">
                <a14:useLocalDpi xmlns:a14="http://schemas.microsoft.com/office/drawing/2010/main" val="0"/>
              </a:ext>
            </a:extLst>
          </a:blip>
          <a:srcRect l="4940" t="-581" r="5066" b="2878"/>
          <a:stretch>
            <a:fillRect/>
          </a:stretch>
        </p:blipFill>
        <p:spPr bwMode="auto">
          <a:xfrm>
            <a:off x="3134995" y="4037330"/>
            <a:ext cx="6393815" cy="28206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p:nvPr/>
        </p:nvGraphicFramePr>
        <p:xfrm>
          <a:off x="1085850" y="3391535"/>
          <a:ext cx="10279380" cy="365760"/>
        </p:xfrm>
        <a:graphic>
          <a:graphicData uri="http://schemas.openxmlformats.org/drawingml/2006/table">
            <a:tbl>
              <a:tblPr firstRow="1" bandRow="1">
                <a:tableStyleId>{5C22544A-7EE6-4342-B048-85BDC9FD1C3A}</a:tableStyleId>
              </a:tblPr>
              <a:tblGrid>
                <a:gridCol w="2569845"/>
                <a:gridCol w="2569845"/>
                <a:gridCol w="5139690"/>
              </a:tblGrid>
              <a:tr h="365760">
                <a:tc>
                  <a:txBody>
                    <a:bodyPr/>
                    <a:p>
                      <a:pPr>
                        <a:buNone/>
                      </a:pPr>
                      <a:r>
                        <a:rPr lang="en-US" b="0">
                          <a:solidFill>
                            <a:schemeClr val="tx1"/>
                          </a:solidFill>
                          <a:latin typeface="Tahoma" panose="020B0604030504040204" charset="0"/>
                          <a:cs typeface="Tahoma" panose="020B0604030504040204" charset="0"/>
                        </a:rPr>
                        <a:t>Follows Chargaff's rule</a:t>
                      </a:r>
                      <a:endParaRPr lang="en-US" b="0">
                        <a:solidFill>
                          <a:schemeClr val="tx1"/>
                        </a:solidFill>
                        <a:latin typeface="Tahoma" panose="020B0604030504040204" charset="0"/>
                        <a:cs typeface="Tahoma" panose="020B0604030504040204" charset="0"/>
                      </a:endParaRPr>
                    </a:p>
                  </a:txBody>
                  <a:tcPr>
                    <a:solidFill>
                      <a:schemeClr val="bg1"/>
                    </a:solidFill>
                  </a:tcPr>
                </a:tc>
                <a:tc>
                  <a:txBody>
                    <a:bodyPr/>
                    <a:p>
                      <a:pPr>
                        <a:buNone/>
                      </a:pPr>
                      <a:endParaRPr lang="en-US" b="0">
                        <a:solidFill>
                          <a:schemeClr val="tx1"/>
                        </a:solidFill>
                        <a:latin typeface="Tahoma" panose="020B0604030504040204" charset="0"/>
                        <a:cs typeface="Tahoma" panose="020B0604030504040204" charset="0"/>
                      </a:endParaRPr>
                    </a:p>
                  </a:txBody>
                  <a:tcPr>
                    <a:solidFill>
                      <a:schemeClr val="bg1"/>
                    </a:solidFill>
                  </a:tcPr>
                </a:tc>
                <a:tc>
                  <a:txBody>
                    <a:bodyPr/>
                    <a:p>
                      <a:pPr>
                        <a:buNone/>
                      </a:pPr>
                      <a:r>
                        <a:rPr lang="en-US" b="0">
                          <a:solidFill>
                            <a:schemeClr val="tx1"/>
                          </a:solidFill>
                          <a:latin typeface="Tahoma" panose="020B0604030504040204" charset="0"/>
                          <a:cs typeface="Tahoma" panose="020B0604030504040204" charset="0"/>
                        </a:rPr>
                        <a:t>Doesn't </a:t>
                      </a:r>
                      <a:r>
                        <a:rPr lang="en-US" sz="1800" b="0">
                          <a:solidFill>
                            <a:schemeClr val="tx1"/>
                          </a:solidFill>
                          <a:latin typeface="Tahoma" panose="020B0604030504040204" charset="0"/>
                          <a:cs typeface="Tahoma" panose="020B0604030504040204" charset="0"/>
                          <a:sym typeface="+mn-ea"/>
                        </a:rPr>
                        <a:t>f</a:t>
                      </a:r>
                      <a:r>
                        <a:rPr lang="en-US" sz="1800" b="0">
                          <a:solidFill>
                            <a:schemeClr val="tx1"/>
                          </a:solidFill>
                          <a:latin typeface="Tahoma" panose="020B0604030504040204" charset="0"/>
                          <a:cs typeface="Tahoma" panose="020B0604030504040204" charset="0"/>
                          <a:sym typeface="+mn-ea"/>
                        </a:rPr>
                        <a:t>ollow Chargaff's rule</a:t>
                      </a:r>
                      <a:endParaRPr lang="en-US" b="0">
                        <a:solidFill>
                          <a:schemeClr val="tx1"/>
                        </a:solidFill>
                        <a:latin typeface="Tahoma" panose="020B0604030504040204" charset="0"/>
                        <a:cs typeface="Tahoma" panose="020B0604030504040204" charset="0"/>
                      </a:endParaRPr>
                    </a:p>
                  </a:txBody>
                  <a:tcPr>
                    <a:solidFill>
                      <a:schemeClr val="bg1"/>
                    </a:solidFill>
                  </a:tcPr>
                </a:tc>
              </a:tr>
            </a:tbl>
          </a:graphicData>
        </a:graphic>
      </p:graphicFrame>
      <p:sp>
        <p:nvSpPr>
          <p:cNvPr id="5" name="Rectangles 4"/>
          <p:cNvSpPr/>
          <p:nvPr/>
        </p:nvSpPr>
        <p:spPr>
          <a:xfrm>
            <a:off x="1105535" y="3344545"/>
            <a:ext cx="10265410" cy="44450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6" name="Straight Connector 5"/>
          <p:cNvCxnSpPr>
            <a:stCxn id="5" idx="0"/>
            <a:endCxn id="5" idx="2"/>
          </p:cNvCxnSpPr>
          <p:nvPr/>
        </p:nvCxnSpPr>
        <p:spPr>
          <a:xfrm>
            <a:off x="6238240" y="3344545"/>
            <a:ext cx="0" cy="444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70" name="Shape 270"/>
        <p:cNvGrpSpPr/>
        <p:nvPr/>
      </p:nvGrpSpPr>
      <p:grpSpPr>
        <a:xfrm>
          <a:off x="0" y="0"/>
          <a:ext cx="0" cy="0"/>
          <a:chOff x="0" y="0"/>
          <a:chExt cx="0" cy="0"/>
        </a:xfrm>
      </p:grpSpPr>
      <p:sp>
        <p:nvSpPr>
          <p:cNvPr id="271" name="Google Shape;271;p37"/>
          <p:cNvSpPr txBox="1"/>
          <p:nvPr/>
        </p:nvSpPr>
        <p:spPr>
          <a:xfrm>
            <a:off x="1925955" y="1682115"/>
            <a:ext cx="8721090" cy="401574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Calibri" panose="020F0502020204030204"/>
              <a:buAutoNum type="arabicPeriod"/>
            </a:pPr>
            <a:r>
              <a:rPr lang="en-US" sz="2000">
                <a:solidFill>
                  <a:schemeClr val="dk1"/>
                </a:solidFill>
                <a:latin typeface="Calibri" panose="020F0502020204030204" charset="0"/>
                <a:ea typeface="Times New Roman" panose="02020603050405020304"/>
                <a:cs typeface="Calibri" panose="020F0502020204030204" charset="0"/>
                <a:sym typeface="Times New Roman" panose="02020603050405020304"/>
              </a:rPr>
              <a:t>Define nucleotides and nucleosides? What are the composition of different nucleic acids?</a:t>
            </a:r>
            <a:endParaRPr sz="2000">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342900" marR="0" lvl="0" indent="-342900" algn="l" rtl="0">
              <a:lnSpc>
                <a:spcPct val="150000"/>
              </a:lnSpc>
              <a:spcBef>
                <a:spcPts val="0"/>
              </a:spcBef>
              <a:spcAft>
                <a:spcPts val="0"/>
              </a:spcAft>
              <a:buClr>
                <a:schemeClr val="dk1"/>
              </a:buClr>
              <a:buSzPts val="1800"/>
              <a:buFont typeface="Calibri" panose="020F0502020204030204"/>
              <a:buAutoNum type="arabicPeriod"/>
            </a:pPr>
            <a:r>
              <a:rPr lang="en-US" sz="2000">
                <a:solidFill>
                  <a:schemeClr val="dk1"/>
                </a:solidFill>
                <a:latin typeface="Calibri" panose="020F0502020204030204" charset="0"/>
                <a:ea typeface="Times New Roman" panose="02020603050405020304"/>
                <a:cs typeface="Calibri" panose="020F0502020204030204" charset="0"/>
                <a:sym typeface="Times New Roman" panose="02020603050405020304"/>
              </a:rPr>
              <a:t>What are the different bonds present in DNA and how are they formed?</a:t>
            </a:r>
            <a:endParaRPr sz="2000">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342900" marR="0" lvl="0" indent="-342900" algn="l" rtl="0">
              <a:lnSpc>
                <a:spcPct val="150000"/>
              </a:lnSpc>
              <a:spcBef>
                <a:spcPts val="0"/>
              </a:spcBef>
              <a:spcAft>
                <a:spcPts val="0"/>
              </a:spcAft>
              <a:buClr>
                <a:schemeClr val="dk1"/>
              </a:buClr>
              <a:buSzPts val="1800"/>
              <a:buFont typeface="Calibri" panose="020F0502020204030204"/>
              <a:buAutoNum type="arabicPeriod"/>
            </a:pPr>
            <a:r>
              <a:rPr lang="en-US" sz="2000">
                <a:solidFill>
                  <a:schemeClr val="dk1"/>
                </a:solidFill>
                <a:latin typeface="Calibri" panose="020F0502020204030204" charset="0"/>
                <a:ea typeface="Times New Roman" panose="02020603050405020304"/>
                <a:cs typeface="Calibri" panose="020F0502020204030204" charset="0"/>
                <a:sym typeface="Times New Roman" panose="02020603050405020304"/>
              </a:rPr>
              <a:t>What are the differences between DNA and RNA?</a:t>
            </a:r>
            <a:endParaRPr sz="2000">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342900" marR="0" lvl="0" indent="-342900" algn="l" rtl="0">
              <a:lnSpc>
                <a:spcPct val="150000"/>
              </a:lnSpc>
              <a:spcBef>
                <a:spcPts val="0"/>
              </a:spcBef>
              <a:spcAft>
                <a:spcPts val="0"/>
              </a:spcAft>
              <a:buClr>
                <a:schemeClr val="dk1"/>
              </a:buClr>
              <a:buSzPts val="1800"/>
              <a:buFont typeface="Calibri" panose="020F0502020204030204"/>
              <a:buAutoNum type="arabicPeriod"/>
            </a:pPr>
            <a:r>
              <a:rPr lang="en-US" sz="2000">
                <a:solidFill>
                  <a:schemeClr val="dk1"/>
                </a:solidFill>
                <a:latin typeface="Calibri" panose="020F0502020204030204" charset="0"/>
                <a:ea typeface="Times New Roman" panose="02020603050405020304"/>
                <a:cs typeface="Calibri" panose="020F0502020204030204" charset="0"/>
                <a:sym typeface="Times New Roman" panose="02020603050405020304"/>
              </a:rPr>
              <a:t>What are the salient features of the double helical structure of DNA proposed by Watson and Crick?</a:t>
            </a:r>
            <a:endParaRPr sz="2000">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342900" marR="0" lvl="0" indent="-342900" algn="l" rtl="0">
              <a:lnSpc>
                <a:spcPct val="150000"/>
              </a:lnSpc>
              <a:spcBef>
                <a:spcPts val="0"/>
              </a:spcBef>
              <a:spcAft>
                <a:spcPts val="0"/>
              </a:spcAft>
              <a:buClr>
                <a:schemeClr val="dk1"/>
              </a:buClr>
              <a:buSzPts val="1800"/>
              <a:buFont typeface="Calibri" panose="020F0502020204030204"/>
              <a:buAutoNum type="arabicPeriod"/>
            </a:pPr>
            <a:r>
              <a:rPr lang="en-US" sz="2000">
                <a:solidFill>
                  <a:schemeClr val="dk1"/>
                </a:solidFill>
                <a:latin typeface="Calibri" panose="020F0502020204030204" charset="0"/>
                <a:ea typeface="Times New Roman" panose="02020603050405020304"/>
                <a:cs typeface="Calibri" panose="020F0502020204030204" charset="0"/>
                <a:sym typeface="Times New Roman" panose="02020603050405020304"/>
              </a:rPr>
              <a:t>Explain Chargaff’s rule with and example?</a:t>
            </a:r>
            <a:endParaRPr sz="2000">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342900" marR="0" lvl="0" indent="-342900" algn="l" rtl="0">
              <a:lnSpc>
                <a:spcPct val="150000"/>
              </a:lnSpc>
              <a:spcBef>
                <a:spcPts val="0"/>
              </a:spcBef>
              <a:spcAft>
                <a:spcPts val="0"/>
              </a:spcAft>
              <a:buClr>
                <a:schemeClr val="dk1"/>
              </a:buClr>
              <a:buSzPts val="1800"/>
              <a:buFont typeface="Calibri" panose="020F0502020204030204"/>
              <a:buAutoNum type="arabicPeriod"/>
            </a:pPr>
            <a:r>
              <a:rPr lang="en-US" sz="2000">
                <a:solidFill>
                  <a:schemeClr val="dk1"/>
                </a:solidFill>
                <a:latin typeface="Calibri" panose="020F0502020204030204" charset="0"/>
                <a:ea typeface="Times New Roman" panose="02020603050405020304"/>
                <a:cs typeface="Calibri" panose="020F0502020204030204" charset="0"/>
                <a:sym typeface="Times New Roman" panose="02020603050405020304"/>
              </a:rPr>
              <a:t>What are the functions of different types of RNA?</a:t>
            </a:r>
            <a:endParaRPr sz="2000">
              <a:solidFill>
                <a:schemeClr val="dk1"/>
              </a:solidFill>
              <a:latin typeface="Calibri" panose="020F0502020204030204" charset="0"/>
              <a:ea typeface="Calibri" panose="020F0502020204030204"/>
              <a:cs typeface="Calibri" panose="020F0502020204030204" charset="0"/>
              <a:sym typeface="Calibri" panose="020F0502020204030204"/>
            </a:endParaRPr>
          </a:p>
        </p:txBody>
      </p:sp>
      <p:sp>
        <p:nvSpPr>
          <p:cNvPr id="272" name="Google Shape;272;p37"/>
          <p:cNvSpPr txBox="1"/>
          <p:nvPr/>
        </p:nvSpPr>
        <p:spPr>
          <a:xfrm>
            <a:off x="0" y="609848"/>
            <a:ext cx="12192000" cy="707886"/>
          </a:xfrm>
          <a:prstGeom prst="rect">
            <a:avLst/>
          </a:prstGeom>
          <a:noFill/>
          <a:ln w="19050" cap="flat" cmpd="sng">
            <a:solidFill>
              <a:schemeClr val="lt1"/>
            </a:solidFill>
            <a:prstDash val="solid"/>
            <a:miter lim="800000"/>
            <a:headEnd type="none" w="sm" len="sm"/>
            <a:tailEnd type="none" w="sm" len="sm"/>
          </a:ln>
          <a:extLst>
            <a:ext uri="{909E8E84-426E-40DD-AFC4-6F175D3DCCD1}">
              <a14:hiddenFill xmlns:a14="http://schemas.microsoft.com/office/drawing/2010/main">
                <a:solidFill>
                  <a:schemeClr val="accent2"/>
                </a:solidFill>
              </a14:hiddenFill>
            </a:ext>
          </a:ex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a:solidFill>
                  <a:schemeClr val="tx1"/>
                </a:solidFill>
                <a:latin typeface="Times New Roman" panose="02020603050405020304"/>
                <a:ea typeface="Times New Roman" panose="02020603050405020304"/>
                <a:cs typeface="Times New Roman" panose="02020603050405020304"/>
                <a:sym typeface="Times New Roman" panose="02020603050405020304"/>
              </a:rPr>
              <a:t>Questions</a:t>
            </a:r>
            <a:endParaRPr lang="en-US" sz="4000" b="1">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75" name="Shape 175"/>
        <p:cNvGrpSpPr/>
        <p:nvPr/>
      </p:nvGrpSpPr>
      <p:grpSpPr>
        <a:xfrm>
          <a:off x="0" y="0"/>
          <a:ext cx="0" cy="0"/>
          <a:chOff x="0" y="0"/>
          <a:chExt cx="0" cy="0"/>
        </a:xfrm>
      </p:grpSpPr>
      <p:pic>
        <p:nvPicPr>
          <p:cNvPr id="176" name="Google Shape;176;p25" descr="Image result for nucleotide and nucleoside"/>
          <p:cNvPicPr preferRelativeResize="0"/>
          <p:nvPr/>
        </p:nvPicPr>
        <p:blipFill rotWithShape="1">
          <a:blip r:embed="rId1"/>
          <a:srcRect l="1828" t="6414" r="35608" b="-720"/>
          <a:stretch>
            <a:fillRect/>
          </a:stretch>
        </p:blipFill>
        <p:spPr>
          <a:xfrm>
            <a:off x="603250" y="1413510"/>
            <a:ext cx="6214110" cy="4906010"/>
          </a:xfrm>
          <a:prstGeom prst="rect">
            <a:avLst/>
          </a:prstGeom>
          <a:noFill/>
          <a:ln>
            <a:noFill/>
          </a:ln>
        </p:spPr>
      </p:pic>
      <p:sp>
        <p:nvSpPr>
          <p:cNvPr id="177" name="Google Shape;177;p25"/>
          <p:cNvSpPr txBox="1"/>
          <p:nvPr/>
        </p:nvSpPr>
        <p:spPr>
          <a:xfrm>
            <a:off x="1965325" y="274320"/>
            <a:ext cx="8293100" cy="708025"/>
          </a:xfrm>
          <a:prstGeom prst="rect">
            <a:avLst/>
          </a:prstGeom>
          <a:solidFill>
            <a:schemeClr val="accent4">
              <a:lumMod val="20000"/>
              <a:lumOff val="80000"/>
            </a:schemeClr>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a:solidFill>
                  <a:schemeClr val="tx1"/>
                </a:solidFill>
                <a:latin typeface="Cambria" panose="02040503050406030204" charset="0"/>
                <a:ea typeface="Times New Roman" panose="02020603050405020304"/>
                <a:cs typeface="Cambria" panose="02040503050406030204" charset="0"/>
                <a:sym typeface="Times New Roman" panose="02020603050405020304"/>
              </a:rPr>
              <a:t>NUCLEOTIDE/NUCLEOSIDE</a:t>
            </a:r>
            <a:endParaRPr lang="en-US" sz="4000" b="1">
              <a:solidFill>
                <a:schemeClr val="tx1"/>
              </a:solidFill>
              <a:latin typeface="Cambria" panose="02040503050406030204" charset="0"/>
              <a:ea typeface="Times New Roman" panose="02020603050405020304"/>
              <a:cs typeface="Cambria" panose="02040503050406030204" charset="0"/>
              <a:sym typeface="Times New Roman" panose="02020603050405020304"/>
            </a:endParaRPr>
          </a:p>
        </p:txBody>
      </p:sp>
      <p:sp>
        <p:nvSpPr>
          <p:cNvPr id="179" name="Google Shape;179;p25"/>
          <p:cNvSpPr/>
          <p:nvPr/>
        </p:nvSpPr>
        <p:spPr>
          <a:xfrm>
            <a:off x="775969" y="1413348"/>
            <a:ext cx="8910157" cy="1015663"/>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222222"/>
              </a:buClr>
              <a:buSzPts val="2000"/>
              <a:buFont typeface="Noto Sans Symbols"/>
              <a:buChar char="❑"/>
            </a:pPr>
            <a:endParaRPr sz="2000" b="0" i="0">
              <a:solidFill>
                <a:srgbClr val="22222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80" name="Google Shape;180;p25" descr="Related image"/>
          <p:cNvPicPr preferRelativeResize="0"/>
          <p:nvPr/>
        </p:nvPicPr>
        <p:blipFill rotWithShape="1">
          <a:blip r:embed="rId2"/>
          <a:srcRect/>
          <a:stretch>
            <a:fillRect/>
          </a:stretch>
        </p:blipFill>
        <p:spPr>
          <a:xfrm>
            <a:off x="7639050" y="1907540"/>
            <a:ext cx="3739515" cy="363410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rcRect l="1339" t="1953" r="409" b="5646"/>
          <a:stretch>
            <a:fillRect/>
          </a:stretch>
        </p:blipFill>
        <p:spPr>
          <a:xfrm>
            <a:off x="312420" y="552450"/>
            <a:ext cx="11581130" cy="5749925"/>
          </a:xfrm>
          <a:prstGeom prst="rect">
            <a:avLst/>
          </a:prstGeom>
        </p:spPr>
      </p:pic>
      <p:pic>
        <p:nvPicPr>
          <p:cNvPr id="4" name="Picture 3"/>
          <p:cNvPicPr>
            <a:picLocks noChangeAspect="1"/>
          </p:cNvPicPr>
          <p:nvPr/>
        </p:nvPicPr>
        <p:blipFill>
          <a:blip r:embed="rId2"/>
          <a:srcRect b="15655"/>
          <a:stretch>
            <a:fillRect/>
          </a:stretch>
        </p:blipFill>
        <p:spPr>
          <a:xfrm>
            <a:off x="930910" y="4413885"/>
            <a:ext cx="4094480" cy="15360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81050" y="652145"/>
            <a:ext cx="10713085" cy="5569585"/>
          </a:xfrm>
          <a:prstGeom prst="rect">
            <a:avLst/>
          </a:prstGeom>
        </p:spPr>
      </p:pic>
      <p:sp>
        <p:nvSpPr>
          <p:cNvPr id="2" name="Rectangles 1"/>
          <p:cNvSpPr/>
          <p:nvPr/>
        </p:nvSpPr>
        <p:spPr>
          <a:xfrm>
            <a:off x="4796155" y="4980940"/>
            <a:ext cx="536575" cy="342900"/>
          </a:xfrm>
          <a:prstGeom prst="rect">
            <a:avLst/>
          </a:prstGeom>
          <a:noFill/>
          <a:ln>
            <a:solidFill>
              <a:srgbClr val="C00000"/>
            </a:solidFill>
          </a:ln>
          <a:extLst>
            <a:ext uri="{909E8E84-426E-40DD-AFC4-6F175D3DCCD1}">
              <a14:hiddenFill xmlns:a14="http://schemas.microsoft.com/office/drawing/2010/main">
                <a:solidFill>
                  <a:schemeClr val="accent2">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10407015" y="4871720"/>
            <a:ext cx="461645" cy="342900"/>
          </a:xfrm>
          <a:prstGeom prst="rect">
            <a:avLst/>
          </a:prstGeom>
          <a:noFill/>
          <a:ln>
            <a:solidFill>
              <a:srgbClr val="C00000"/>
            </a:solidFill>
          </a:ln>
          <a:extLst>
            <a:ext uri="{909E8E84-426E-40DD-AFC4-6F175D3DCCD1}">
              <a14:hiddenFill xmlns:a14="http://schemas.microsoft.com/office/drawing/2010/main">
                <a:solidFill>
                  <a:schemeClr val="accent2">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2058035" y="5744210"/>
            <a:ext cx="2459990" cy="4445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7340600" y="5744210"/>
            <a:ext cx="3066415" cy="47752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14" name="Shape 214"/>
        <p:cNvGrpSpPr/>
        <p:nvPr/>
      </p:nvGrpSpPr>
      <p:grpSpPr>
        <a:xfrm>
          <a:off x="0" y="0"/>
          <a:ext cx="0" cy="0"/>
          <a:chOff x="0" y="0"/>
          <a:chExt cx="0" cy="0"/>
        </a:xfrm>
      </p:grpSpPr>
      <p:pic>
        <p:nvPicPr>
          <p:cNvPr id="215" name="Google Shape;215;p29" descr="Related image"/>
          <p:cNvPicPr preferRelativeResize="0"/>
          <p:nvPr/>
        </p:nvPicPr>
        <p:blipFill rotWithShape="1">
          <a:blip r:embed="rId1"/>
          <a:srcRect l="-1" t="28049" r="46841" b="15241"/>
          <a:stretch>
            <a:fillRect/>
          </a:stretch>
        </p:blipFill>
        <p:spPr>
          <a:xfrm>
            <a:off x="40005" y="1203960"/>
            <a:ext cx="5260975" cy="4404360"/>
          </a:xfrm>
          <a:prstGeom prst="rect">
            <a:avLst/>
          </a:prstGeom>
          <a:noFill/>
          <a:ln>
            <a:noFill/>
          </a:ln>
        </p:spPr>
      </p:pic>
      <p:pic>
        <p:nvPicPr>
          <p:cNvPr id="216" name="Google Shape;216;p29" descr="Related image"/>
          <p:cNvPicPr preferRelativeResize="0"/>
          <p:nvPr/>
        </p:nvPicPr>
        <p:blipFill rotWithShape="1">
          <a:blip r:embed="rId2"/>
          <a:srcRect/>
          <a:stretch>
            <a:fillRect/>
          </a:stretch>
        </p:blipFill>
        <p:spPr>
          <a:xfrm>
            <a:off x="5592052" y="793605"/>
            <a:ext cx="6311916" cy="5739275"/>
          </a:xfrm>
          <a:prstGeom prst="rect">
            <a:avLst/>
          </a:prstGeom>
          <a:noFill/>
          <a:ln>
            <a:noFill/>
          </a:ln>
        </p:spPr>
      </p:pic>
      <p:sp>
        <p:nvSpPr>
          <p:cNvPr id="217" name="Google Shape;217;p29"/>
          <p:cNvSpPr txBox="1"/>
          <p:nvPr/>
        </p:nvSpPr>
        <p:spPr>
          <a:xfrm>
            <a:off x="-635" y="-17780"/>
            <a:ext cx="12192635" cy="708025"/>
          </a:xfrm>
          <a:prstGeom prst="rect">
            <a:avLst/>
          </a:prstGeom>
          <a:solidFill>
            <a:schemeClr val="accent4">
              <a:lumMod val="20000"/>
              <a:lumOff val="80000"/>
            </a:schemeClr>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a:solidFill>
                  <a:schemeClr val="tx1"/>
                </a:solidFill>
                <a:latin typeface="Cambria" panose="02040503050406030204" charset="0"/>
                <a:ea typeface="Times New Roman" panose="02020603050405020304"/>
                <a:cs typeface="Cambria" panose="02040503050406030204" charset="0"/>
                <a:sym typeface="Times New Roman" panose="02020603050405020304"/>
              </a:rPr>
              <a:t>Phosphodiester linkage</a:t>
            </a:r>
            <a:endParaRPr lang="en-US" sz="4000" b="1">
              <a:solidFill>
                <a:schemeClr val="tx1"/>
              </a:solidFill>
              <a:latin typeface="Cambria" panose="02040503050406030204" charset="0"/>
              <a:ea typeface="Times New Roman" panose="02020603050405020304"/>
              <a:cs typeface="Cambria" panose="02040503050406030204" charset="0"/>
              <a:sym typeface="Times New Roman" panose="02020603050405020304"/>
            </a:endParaRPr>
          </a:p>
        </p:txBody>
      </p:sp>
      <p:pic>
        <p:nvPicPr>
          <p:cNvPr id="5" name="Content Placeholder 4"/>
          <p:cNvPicPr>
            <a:picLocks noChangeAspect="1"/>
          </p:cNvPicPr>
          <p:nvPr/>
        </p:nvPicPr>
        <p:blipFill>
          <a:blip r:embed="rId3"/>
          <a:srcRect l="58578" t="61389" r="4788" b="19811"/>
          <a:stretch>
            <a:fillRect/>
          </a:stretch>
        </p:blipFill>
        <p:spPr>
          <a:xfrm>
            <a:off x="5208905" y="5421630"/>
            <a:ext cx="3157855" cy="1215390"/>
          </a:xfrm>
          <a:prstGeom prst="rect">
            <a:avLst/>
          </a:prstGeom>
          <a:ln>
            <a:solidFill>
              <a:srgbClr val="C00000"/>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27" name="Shape 227"/>
        <p:cNvGrpSpPr/>
        <p:nvPr/>
      </p:nvGrpSpPr>
      <p:grpSpPr>
        <a:xfrm>
          <a:off x="0" y="0"/>
          <a:ext cx="0" cy="0"/>
          <a:chOff x="0" y="0"/>
          <a:chExt cx="0" cy="0"/>
        </a:xfrm>
      </p:grpSpPr>
      <p:sp>
        <p:nvSpPr>
          <p:cNvPr id="228" name="Google Shape;228;p31"/>
          <p:cNvSpPr txBox="1"/>
          <p:nvPr/>
        </p:nvSpPr>
        <p:spPr>
          <a:xfrm>
            <a:off x="0" y="133350"/>
            <a:ext cx="12192000" cy="707886"/>
          </a:xfrm>
          <a:prstGeom prst="rect">
            <a:avLst/>
          </a:prstGeom>
          <a:noFill/>
          <a:ln w="19050" cap="flat" cmpd="sng">
            <a:solidFill>
              <a:schemeClr val="lt1"/>
            </a:solidFill>
            <a:prstDash val="solid"/>
            <a:miter lim="800000"/>
            <a:headEnd type="none" w="sm" len="sm"/>
            <a:tailEnd type="none" w="sm" len="sm"/>
          </a:ln>
          <a:extLst>
            <a:ext uri="{909E8E84-426E-40DD-AFC4-6F175D3DCCD1}">
              <a14:hiddenFill xmlns:a14="http://schemas.microsoft.com/office/drawing/2010/main">
                <a:solidFill>
                  <a:schemeClr val="accent2"/>
                </a:solidFill>
              </a14:hiddenFill>
            </a:ext>
          </a:ex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a:solidFill>
                  <a:srgbClr val="0000FF"/>
                </a:solidFill>
                <a:latin typeface="Cambria" panose="02040503050406030204" charset="0"/>
                <a:ea typeface="Times New Roman" panose="02020603050405020304"/>
                <a:cs typeface="Cambria" panose="02040503050406030204" charset="0"/>
                <a:sym typeface="Times New Roman" panose="02020603050405020304"/>
              </a:rPr>
              <a:t>Deoxyribonucleic acid</a:t>
            </a:r>
            <a:endParaRPr lang="en-US" sz="4000" b="1">
              <a:solidFill>
                <a:srgbClr val="0000FF"/>
              </a:solidFill>
              <a:latin typeface="Cambria" panose="02040503050406030204" charset="0"/>
              <a:ea typeface="Times New Roman" panose="02020603050405020304"/>
              <a:cs typeface="Cambria" panose="02040503050406030204" charset="0"/>
              <a:sym typeface="Times New Roman" panose="02020603050405020304"/>
            </a:endParaRPr>
          </a:p>
        </p:txBody>
      </p:sp>
      <p:pic>
        <p:nvPicPr>
          <p:cNvPr id="229" name="Google Shape;229;p31" descr="Image result for discovery of dna"/>
          <p:cNvPicPr preferRelativeResize="0"/>
          <p:nvPr/>
        </p:nvPicPr>
        <p:blipFill rotWithShape="1">
          <a:blip r:embed="rId1"/>
          <a:srcRect t="6684" r="478" b="-1089"/>
          <a:stretch>
            <a:fillRect/>
          </a:stretch>
        </p:blipFill>
        <p:spPr>
          <a:xfrm>
            <a:off x="1183640" y="970915"/>
            <a:ext cx="7928610" cy="5829935"/>
          </a:xfrm>
          <a:prstGeom prst="rect">
            <a:avLst/>
          </a:prstGeom>
          <a:noFill/>
          <a:ln>
            <a:noFill/>
          </a:ln>
        </p:spPr>
      </p:pic>
      <p:pic>
        <p:nvPicPr>
          <p:cNvPr id="4" name="Picture 3"/>
          <p:cNvPicPr>
            <a:picLocks noChangeAspect="1"/>
          </p:cNvPicPr>
          <p:nvPr/>
        </p:nvPicPr>
        <p:blipFill>
          <a:blip r:embed="rId2"/>
          <a:srcRect l="40907" t="14461" r="40982" b="11086"/>
          <a:stretch>
            <a:fillRect/>
          </a:stretch>
        </p:blipFill>
        <p:spPr>
          <a:xfrm>
            <a:off x="9627870" y="1046480"/>
            <a:ext cx="1920240" cy="55829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02" name="Shape 202"/>
        <p:cNvGrpSpPr/>
        <p:nvPr/>
      </p:nvGrpSpPr>
      <p:grpSpPr>
        <a:xfrm>
          <a:off x="0" y="0"/>
          <a:ext cx="0" cy="0"/>
          <a:chOff x="0" y="0"/>
          <a:chExt cx="0" cy="0"/>
        </a:xfrm>
      </p:grpSpPr>
      <p:sp>
        <p:nvSpPr>
          <p:cNvPr id="203" name="Google Shape;203;p28"/>
          <p:cNvSpPr/>
          <p:nvPr/>
        </p:nvSpPr>
        <p:spPr>
          <a:xfrm>
            <a:off x="487045" y="2906395"/>
            <a:ext cx="4211320" cy="1230630"/>
          </a:xfrm>
          <a:prstGeom prst="rect">
            <a:avLst/>
          </a:prstGeom>
          <a:noFill/>
          <a:ln>
            <a:noFill/>
          </a:ln>
        </p:spPr>
        <p:txBody>
          <a:bodyPr spcFirstLastPara="1" wrap="square" lIns="91425" tIns="45700" rIns="91425" bIns="45700" anchor="t" anchorCtr="0">
            <a:noAutofit/>
          </a:bodyPr>
          <a:lstStyle/>
          <a:p>
            <a:pPr marR="0" lvl="0" indent="0" algn="just" rtl="0">
              <a:spcBef>
                <a:spcPts val="0"/>
              </a:spcBef>
              <a:spcAft>
                <a:spcPts val="0"/>
              </a:spcAft>
              <a:buClr>
                <a:schemeClr val="dk1"/>
              </a:buClr>
              <a:buSzPts val="2000"/>
              <a:buFont typeface="Arial" panose="020B0604020202020204"/>
              <a:buNone/>
            </a:pPr>
            <a:r>
              <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In</a:t>
            </a: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2000">
                <a:solidFill>
                  <a:schemeClr val="tx1"/>
                </a:solidFill>
                <a:latin typeface="Times New Roman" panose="02020603050405020304"/>
                <a:ea typeface="Times New Roman" panose="02020603050405020304"/>
                <a:cs typeface="Times New Roman" panose="02020603050405020304"/>
                <a:sym typeface="Times New Roman" panose="02020603050405020304"/>
              </a:rPr>
              <a:t>DNA and RNA</a:t>
            </a:r>
            <a:r>
              <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 the backbone is composed of alternating sugar and phosphate groups which form covalent bond.</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04" name="Google Shape;204;p28"/>
          <p:cNvPicPr preferRelativeResize="0"/>
          <p:nvPr/>
        </p:nvPicPr>
        <p:blipFill rotWithShape="1">
          <a:blip r:embed="rId1"/>
          <a:srcRect l="50437" t="25433" r="5" b="8955"/>
          <a:stretch>
            <a:fillRect/>
          </a:stretch>
        </p:blipFill>
        <p:spPr>
          <a:xfrm>
            <a:off x="4201160" y="4138930"/>
            <a:ext cx="3237230" cy="2669540"/>
          </a:xfrm>
          <a:prstGeom prst="rect">
            <a:avLst/>
          </a:prstGeom>
          <a:noFill/>
          <a:ln>
            <a:noFill/>
          </a:ln>
        </p:spPr>
      </p:pic>
      <p:sp>
        <p:nvSpPr>
          <p:cNvPr id="207" name="Google Shape;207;p28"/>
          <p:cNvSpPr txBox="1"/>
          <p:nvPr/>
        </p:nvSpPr>
        <p:spPr>
          <a:xfrm>
            <a:off x="635" y="15875"/>
            <a:ext cx="12191365" cy="708025"/>
          </a:xfrm>
          <a:prstGeom prst="rect">
            <a:avLst/>
          </a:prstGeom>
          <a:solidFill>
            <a:schemeClr val="accent4">
              <a:lumMod val="20000"/>
              <a:lumOff val="80000"/>
            </a:schemeClr>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a:solidFill>
                  <a:schemeClr val="tx1"/>
                </a:solidFill>
                <a:latin typeface="Cambria" panose="02040503050406030204" charset="0"/>
                <a:ea typeface="Times New Roman" panose="02020603050405020304"/>
                <a:cs typeface="Cambria" panose="02040503050406030204" charset="0"/>
                <a:sym typeface="Times New Roman" panose="02020603050405020304"/>
              </a:rPr>
              <a:t>BONDS IN DNA</a:t>
            </a:r>
            <a:endParaRPr lang="en-US" sz="4000" b="1">
              <a:solidFill>
                <a:schemeClr val="tx1"/>
              </a:solidFill>
              <a:latin typeface="Cambria" panose="02040503050406030204" charset="0"/>
              <a:ea typeface="Times New Roman" panose="02020603050405020304"/>
              <a:cs typeface="Cambria" panose="02040503050406030204" charset="0"/>
              <a:sym typeface="Times New Roman" panose="02020603050405020304"/>
            </a:endParaRPr>
          </a:p>
        </p:txBody>
      </p:sp>
      <p:pic>
        <p:nvPicPr>
          <p:cNvPr id="208" name="Google Shape;208;p28" descr="Related image"/>
          <p:cNvPicPr preferRelativeResize="0"/>
          <p:nvPr/>
        </p:nvPicPr>
        <p:blipFill rotWithShape="1">
          <a:blip r:embed="rId2"/>
          <a:srcRect t="11752" r="5980" b="5219"/>
          <a:stretch>
            <a:fillRect/>
          </a:stretch>
        </p:blipFill>
        <p:spPr>
          <a:xfrm>
            <a:off x="6766560" y="850265"/>
            <a:ext cx="5425440" cy="3333750"/>
          </a:xfrm>
          <a:prstGeom prst="rect">
            <a:avLst/>
          </a:prstGeom>
          <a:noFill/>
          <a:ln>
            <a:noFill/>
          </a:ln>
        </p:spPr>
      </p:pic>
      <p:sp>
        <p:nvSpPr>
          <p:cNvPr id="209" name="Google Shape;209;p28"/>
          <p:cNvSpPr/>
          <p:nvPr/>
        </p:nvSpPr>
        <p:spPr>
          <a:xfrm rot="2849204">
            <a:off x="4606925" y="3378835"/>
            <a:ext cx="1287780" cy="509905"/>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0" name="Google Shape;210;p28"/>
          <p:cNvSpPr/>
          <p:nvPr/>
        </p:nvSpPr>
        <p:spPr>
          <a:xfrm rot="7898770">
            <a:off x="5719445" y="3376295"/>
            <a:ext cx="1245235" cy="509905"/>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4" name="Picture 3"/>
          <p:cNvPicPr>
            <a:picLocks noChangeAspect="1"/>
          </p:cNvPicPr>
          <p:nvPr/>
        </p:nvPicPr>
        <p:blipFill>
          <a:blip r:embed="rId3"/>
          <a:srcRect l="3340" t="14323" r="60995" b="66527"/>
          <a:stretch>
            <a:fillRect/>
          </a:stretch>
        </p:blipFill>
        <p:spPr>
          <a:xfrm>
            <a:off x="104775" y="861060"/>
            <a:ext cx="5137785" cy="19500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48" name="Shape 248"/>
        <p:cNvGrpSpPr/>
        <p:nvPr/>
      </p:nvGrpSpPr>
      <p:grpSpPr>
        <a:xfrm>
          <a:off x="0" y="0"/>
          <a:ext cx="0" cy="0"/>
          <a:chOff x="0" y="0"/>
          <a:chExt cx="0" cy="0"/>
        </a:xfrm>
      </p:grpSpPr>
      <p:sp>
        <p:nvSpPr>
          <p:cNvPr id="250" name="Google Shape;250;p34"/>
          <p:cNvSpPr txBox="1"/>
          <p:nvPr/>
        </p:nvSpPr>
        <p:spPr>
          <a:xfrm>
            <a:off x="50800" y="12700"/>
            <a:ext cx="12115800" cy="584835"/>
          </a:xfrm>
          <a:prstGeom prst="rect">
            <a:avLst/>
          </a:prstGeom>
          <a:solidFill>
            <a:schemeClr val="accent4">
              <a:lumMod val="20000"/>
              <a:lumOff val="80000"/>
            </a:schemeClr>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a:solidFill>
                  <a:schemeClr val="tx1"/>
                </a:solidFill>
                <a:latin typeface="Cambria" panose="02040503050406030204" charset="0"/>
                <a:ea typeface="Times New Roman" panose="02020603050405020304"/>
                <a:cs typeface="Cambria" panose="02040503050406030204" charset="0"/>
                <a:sym typeface="Times New Roman" panose="02020603050405020304"/>
              </a:rPr>
              <a:t>CHARGAFF’S RULE</a:t>
            </a:r>
            <a:endParaRPr lang="en-US" sz="3200" b="1">
              <a:solidFill>
                <a:schemeClr val="tx1"/>
              </a:solidFill>
              <a:latin typeface="Cambria" panose="02040503050406030204" charset="0"/>
              <a:ea typeface="Times New Roman" panose="02020603050405020304"/>
              <a:cs typeface="Cambria" panose="02040503050406030204" charset="0"/>
              <a:sym typeface="Times New Roman" panose="02020603050405020304"/>
            </a:endParaRPr>
          </a:p>
        </p:txBody>
      </p:sp>
      <p:pic>
        <p:nvPicPr>
          <p:cNvPr id="251" name="Google Shape;251;p34" descr="Related image"/>
          <p:cNvPicPr preferRelativeResize="0"/>
          <p:nvPr/>
        </p:nvPicPr>
        <p:blipFill rotWithShape="1">
          <a:blip r:embed="rId1"/>
          <a:srcRect t="-1" r="2797" b="34118"/>
          <a:stretch>
            <a:fillRect/>
          </a:stretch>
        </p:blipFill>
        <p:spPr>
          <a:xfrm>
            <a:off x="6673850" y="704215"/>
            <a:ext cx="4773295" cy="2396490"/>
          </a:xfrm>
          <a:prstGeom prst="rect">
            <a:avLst/>
          </a:prstGeom>
          <a:noFill/>
          <a:ln>
            <a:noFill/>
          </a:ln>
        </p:spPr>
      </p:pic>
      <p:pic>
        <p:nvPicPr>
          <p:cNvPr id="252" name="Google Shape;252;p34" descr="Related image"/>
          <p:cNvPicPr preferRelativeResize="0"/>
          <p:nvPr/>
        </p:nvPicPr>
        <p:blipFill rotWithShape="1">
          <a:blip r:embed="rId2"/>
          <a:srcRect/>
          <a:stretch>
            <a:fillRect/>
          </a:stretch>
        </p:blipFill>
        <p:spPr>
          <a:xfrm>
            <a:off x="7617460" y="3227705"/>
            <a:ext cx="3225800" cy="3556000"/>
          </a:xfrm>
          <a:prstGeom prst="rect">
            <a:avLst/>
          </a:prstGeom>
          <a:noFill/>
          <a:ln>
            <a:noFill/>
          </a:ln>
        </p:spPr>
      </p:pic>
      <p:pic>
        <p:nvPicPr>
          <p:cNvPr id="253" name="Google Shape;253;p34" descr="Related image"/>
          <p:cNvPicPr preferRelativeResize="0"/>
          <p:nvPr/>
        </p:nvPicPr>
        <p:blipFill rotWithShape="1">
          <a:blip r:embed="rId3"/>
          <a:srcRect l="-1" t="85546" r="1243" b="3987"/>
          <a:stretch>
            <a:fillRect/>
          </a:stretch>
        </p:blipFill>
        <p:spPr>
          <a:xfrm>
            <a:off x="685800" y="5862955"/>
            <a:ext cx="5177790" cy="501650"/>
          </a:xfrm>
          <a:prstGeom prst="rect">
            <a:avLst/>
          </a:prstGeom>
          <a:noFill/>
          <a:ln>
            <a:noFill/>
          </a:ln>
        </p:spPr>
      </p:pic>
      <p:pic>
        <p:nvPicPr>
          <p:cNvPr id="4" name="Content Placeholder 3"/>
          <p:cNvPicPr>
            <a:picLocks noChangeAspect="1"/>
          </p:cNvPicPr>
          <p:nvPr/>
        </p:nvPicPr>
        <p:blipFill>
          <a:blip r:embed="rId4"/>
          <a:srcRect l="8164" t="19517" r="47685" b="27719"/>
          <a:stretch>
            <a:fillRect/>
          </a:stretch>
        </p:blipFill>
        <p:spPr>
          <a:xfrm>
            <a:off x="545465" y="895350"/>
            <a:ext cx="5283200" cy="47358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33" name="Shape 233"/>
        <p:cNvGrpSpPr/>
        <p:nvPr/>
      </p:nvGrpSpPr>
      <p:grpSpPr>
        <a:xfrm>
          <a:off x="0" y="0"/>
          <a:ext cx="0" cy="0"/>
          <a:chOff x="0" y="0"/>
          <a:chExt cx="0" cy="0"/>
        </a:xfrm>
      </p:grpSpPr>
      <p:sp>
        <p:nvSpPr>
          <p:cNvPr id="234" name="Google Shape;234;p32"/>
          <p:cNvSpPr txBox="1"/>
          <p:nvPr/>
        </p:nvSpPr>
        <p:spPr>
          <a:xfrm>
            <a:off x="0" y="12700"/>
            <a:ext cx="12192000" cy="783590"/>
          </a:xfrm>
          <a:prstGeom prst="rect">
            <a:avLst/>
          </a:prstGeom>
          <a:solidFill>
            <a:schemeClr val="accent4">
              <a:lumMod val="20000"/>
              <a:lumOff val="80000"/>
            </a:schemeClr>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a:solidFill>
                  <a:schemeClr val="tx1"/>
                </a:solidFill>
                <a:latin typeface="Cambria" panose="02040503050406030204" charset="0"/>
                <a:ea typeface="Times New Roman" panose="02020603050405020304"/>
                <a:cs typeface="Cambria" panose="02040503050406030204" charset="0"/>
                <a:sym typeface="Times New Roman" panose="02020603050405020304"/>
              </a:rPr>
              <a:t>Double helical structure of DNA</a:t>
            </a:r>
            <a:endParaRPr lang="en-US" sz="4000" b="1">
              <a:solidFill>
                <a:schemeClr val="tx1"/>
              </a:solidFill>
              <a:latin typeface="Cambria" panose="02040503050406030204" charset="0"/>
              <a:ea typeface="Times New Roman" panose="02020603050405020304"/>
              <a:cs typeface="Cambria" panose="02040503050406030204" charset="0"/>
              <a:sym typeface="Times New Roman" panose="02020603050405020304"/>
            </a:endParaRPr>
          </a:p>
        </p:txBody>
      </p:sp>
      <p:pic>
        <p:nvPicPr>
          <p:cNvPr id="235" name="Google Shape;235;p32" descr="Image result for structure of dna"/>
          <p:cNvPicPr preferRelativeResize="0"/>
          <p:nvPr/>
        </p:nvPicPr>
        <p:blipFill rotWithShape="1">
          <a:blip r:embed="rId1"/>
          <a:srcRect l="23121" t="-615" r="45577" b="1433"/>
          <a:stretch>
            <a:fillRect/>
          </a:stretch>
        </p:blipFill>
        <p:spPr>
          <a:xfrm>
            <a:off x="9006205" y="935990"/>
            <a:ext cx="2501265" cy="5574030"/>
          </a:xfrm>
          <a:prstGeom prst="rect">
            <a:avLst/>
          </a:prstGeom>
          <a:noFill/>
          <a:ln>
            <a:noFill/>
          </a:ln>
        </p:spPr>
      </p:pic>
      <p:pic>
        <p:nvPicPr>
          <p:cNvPr id="3" name="Google Shape;244;p33" descr="Image result for structure of dna"/>
          <p:cNvPicPr preferRelativeResize="0"/>
          <p:nvPr/>
        </p:nvPicPr>
        <p:blipFill rotWithShape="1">
          <a:blip r:embed="rId2"/>
          <a:srcRect l="82" t="1263" r="12723" b="1645"/>
          <a:stretch>
            <a:fillRect/>
          </a:stretch>
        </p:blipFill>
        <p:spPr>
          <a:xfrm>
            <a:off x="330835" y="1170940"/>
            <a:ext cx="8098790" cy="524446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2070</Words>
  <Application>WPS Presentation</Application>
  <PresentationFormat>Widescreen</PresentationFormat>
  <Paragraphs>58</Paragraphs>
  <Slides>17</Slides>
  <Notes>4</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17</vt:i4>
      </vt:variant>
    </vt:vector>
  </HeadingPairs>
  <TitlesOfParts>
    <vt:vector size="39" baseType="lpstr">
      <vt:lpstr>Arial</vt:lpstr>
      <vt:lpstr>SimSun</vt:lpstr>
      <vt:lpstr>Wingdings</vt:lpstr>
      <vt:lpstr>Arial</vt:lpstr>
      <vt:lpstr>Calibri</vt:lpstr>
      <vt:lpstr>Times New Roman</vt:lpstr>
      <vt:lpstr>Calibri</vt:lpstr>
      <vt:lpstr>Cambria</vt:lpstr>
      <vt:lpstr>Noto Sans Symbols</vt:lpstr>
      <vt:lpstr>Noto Sans</vt:lpstr>
      <vt:lpstr>Microsoft YaHei</vt:lpstr>
      <vt:lpstr>Arial Unicode MS</vt:lpstr>
      <vt:lpstr>Calibri Light</vt:lpstr>
      <vt:lpstr>Times New Roman</vt:lpstr>
      <vt:lpstr>Arial Rounded MT Bold</vt:lpstr>
      <vt:lpstr>Tahoma</vt:lpstr>
      <vt:lpstr>Malgun Gothic Semilight</vt:lpstr>
      <vt:lpstr>MingLiU_HKSCS-ExtB</vt:lpstr>
      <vt:lpstr>Microsoft JhengHei UI</vt:lpstr>
      <vt:lpstr>Tw Cen MT Condensed Extra Bold</vt:lpstr>
      <vt:lpstr>Tw Cen MT Condensed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KIIT</cp:lastModifiedBy>
  <cp:revision>160</cp:revision>
  <dcterms:created xsi:type="dcterms:W3CDTF">2018-08-09T05:24:00Z</dcterms:created>
  <dcterms:modified xsi:type="dcterms:W3CDTF">2020-10-28T18:19:53Z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1033-11.2.0.9718</vt:lpwstr>
  </property>
</Properties>
</file>